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7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9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0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3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5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4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6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8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6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1F4F-C214-41BA-92D5-C2A401EBA459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ECDF-053C-4354-B2A7-EBC5B604C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5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LR.Database@resources.ca.go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Implementation of AB 2516:</a:t>
            </a:r>
            <a:br>
              <a:rPr lang="en-US" dirty="0" smtClean="0"/>
            </a:br>
            <a:r>
              <a:rPr lang="en-US" dirty="0" smtClean="0"/>
              <a:t>Sea-level Rise Planning Database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5563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Ocean Protection Council and California Natural Resources Agency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95400" y="2362200"/>
            <a:ext cx="6417179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hlinkClick r:id="rId2"/>
              </a:rPr>
              <a:t>SLR.Database@resources.ca.gov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800600"/>
            <a:ext cx="2971800" cy="1238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800600"/>
            <a:ext cx="2918600" cy="119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9067800" cy="6172200"/>
          </a:xfrm>
        </p:spPr>
        <p:txBody>
          <a:bodyPr>
            <a:normAutofit fontScale="32500" lnSpcReduction="20000"/>
          </a:bodyPr>
          <a:lstStyle/>
          <a:p>
            <a:pPr marL="0" indent="0" fontAlgn="base">
              <a:buNone/>
            </a:pPr>
            <a:r>
              <a:rPr lang="en-US" sz="6800" b="1" dirty="0" smtClean="0"/>
              <a:t>Entities Required to Report per AB2516:</a:t>
            </a:r>
            <a:endParaRPr lang="en-US" sz="6800" dirty="0"/>
          </a:p>
          <a:p>
            <a:pPr marL="0" indent="0" fontAlgn="base">
              <a:buNone/>
            </a:pPr>
            <a:endParaRPr lang="en-US" sz="6800" dirty="0"/>
          </a:p>
          <a:p>
            <a:pPr marL="0" indent="0" fontAlgn="base">
              <a:buNone/>
            </a:pPr>
            <a:r>
              <a:rPr lang="en-US" sz="6800" dirty="0"/>
              <a:t>(1) Airports within the California coastal zone or San Francisco Bay area.</a:t>
            </a:r>
          </a:p>
          <a:p>
            <a:pPr marL="0" indent="0" fontAlgn="base">
              <a:buNone/>
            </a:pPr>
            <a:r>
              <a:rPr lang="en-US" sz="6800" dirty="0"/>
              <a:t>(2) California Coastal Commission.</a:t>
            </a:r>
          </a:p>
          <a:p>
            <a:pPr marL="0" indent="0" fontAlgn="base">
              <a:buNone/>
            </a:pPr>
            <a:r>
              <a:rPr lang="en-US" sz="6800" dirty="0"/>
              <a:t>(3) State Energy Resources Conservation and Development Commission.</a:t>
            </a:r>
          </a:p>
          <a:p>
            <a:pPr marL="0" indent="0" fontAlgn="base">
              <a:buNone/>
            </a:pPr>
            <a:r>
              <a:rPr lang="en-US" sz="6800" dirty="0"/>
              <a:t>(4) Ports located in the California coastal zone or San Francisco Bay area.</a:t>
            </a:r>
          </a:p>
          <a:p>
            <a:pPr marL="0" indent="0" fontAlgn="base">
              <a:buNone/>
            </a:pPr>
            <a:r>
              <a:rPr lang="en-US" sz="6800" dirty="0"/>
              <a:t>(5) Department of Transportation.</a:t>
            </a:r>
          </a:p>
          <a:p>
            <a:pPr marL="0" indent="0" fontAlgn="base">
              <a:buNone/>
            </a:pPr>
            <a:r>
              <a:rPr lang="en-US" sz="6800" dirty="0"/>
              <a:t>(6) Investor-owned utilities located in the California coastal zone or the San Francisco Bay area.</a:t>
            </a:r>
          </a:p>
          <a:p>
            <a:pPr marL="0" indent="0" fontAlgn="base">
              <a:buNone/>
            </a:pPr>
            <a:r>
              <a:rPr lang="en-US" sz="6800" dirty="0"/>
              <a:t>(7) Publicly owned electric and natural gas utilities located in the California coastal zone or San Francisco Bay area.</a:t>
            </a:r>
          </a:p>
          <a:p>
            <a:pPr marL="0" indent="0" fontAlgn="base">
              <a:buNone/>
            </a:pPr>
            <a:r>
              <a:rPr lang="en-US" sz="6800" dirty="0"/>
              <a:t>(8) Regional water quality control boards.</a:t>
            </a:r>
          </a:p>
          <a:p>
            <a:pPr marL="0" indent="0" fontAlgn="base">
              <a:buNone/>
            </a:pPr>
            <a:r>
              <a:rPr lang="en-US" sz="6800" dirty="0"/>
              <a:t>(9) San Francisco Bay Conservation and Development Commission.</a:t>
            </a:r>
          </a:p>
          <a:p>
            <a:pPr marL="0" indent="0" fontAlgn="base">
              <a:buNone/>
            </a:pPr>
            <a:r>
              <a:rPr lang="en-US" sz="6800" dirty="0"/>
              <a:t>(10) State Coastal Conservancy.</a:t>
            </a:r>
          </a:p>
          <a:p>
            <a:pPr marL="0" indent="0" fontAlgn="base">
              <a:buNone/>
            </a:pPr>
            <a:r>
              <a:rPr lang="en-US" sz="6800" dirty="0"/>
              <a:t>(11) State Lands Commission.</a:t>
            </a:r>
          </a:p>
          <a:p>
            <a:pPr marL="0" indent="0" fontAlgn="base">
              <a:buNone/>
            </a:pPr>
            <a:r>
              <a:rPr lang="en-US" sz="6800" dirty="0"/>
              <a:t>(12) State Water Resources Control Board.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Snapshot of what California is doing for sea-level rise adaptation</a:t>
            </a:r>
          </a:p>
          <a:p>
            <a:r>
              <a:rPr lang="en-US" dirty="0" smtClean="0"/>
              <a:t>Provide information on current capacity and where resources are lacking </a:t>
            </a:r>
          </a:p>
          <a:p>
            <a:r>
              <a:rPr lang="en-US" dirty="0" smtClean="0"/>
              <a:t>Online, publically available source of information to educate a variety of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sz="2600" b="1" dirty="0"/>
              <a:t>Provide information</a:t>
            </a:r>
            <a:r>
              <a:rPr lang="en-US" sz="2600" dirty="0"/>
              <a:t> </a:t>
            </a:r>
            <a:r>
              <a:rPr lang="en-US" sz="2600" b="1" dirty="0"/>
              <a:t>on sea-level rise planning activities </a:t>
            </a:r>
            <a:r>
              <a:rPr lang="en-US" sz="2600" dirty="0"/>
              <a:t>to support coordination, collaboration and prevent redundancy. </a:t>
            </a:r>
          </a:p>
          <a:p>
            <a:pPr lvl="1"/>
            <a:r>
              <a:rPr lang="en-US" sz="2600" b="1" dirty="0"/>
              <a:t>Assess implementation of key state policies</a:t>
            </a:r>
            <a:r>
              <a:rPr lang="en-US" sz="2600" dirty="0"/>
              <a:t>, including:</a:t>
            </a:r>
          </a:p>
          <a:p>
            <a:pPr lvl="2"/>
            <a:r>
              <a:rPr lang="en-US" sz="2600" i="1" dirty="0"/>
              <a:t>Governor Brown’s Executive Order B-30-15;</a:t>
            </a:r>
            <a:endParaRPr lang="en-US" sz="2600" dirty="0"/>
          </a:p>
          <a:p>
            <a:pPr lvl="2"/>
            <a:r>
              <a:rPr lang="en-US" sz="2600" i="1" dirty="0"/>
              <a:t>State of California Sea-level Rise Guidance Document</a:t>
            </a:r>
            <a:r>
              <a:rPr lang="en-US" sz="2600" dirty="0"/>
              <a:t> and </a:t>
            </a:r>
            <a:r>
              <a:rPr lang="en-US" sz="2600" i="1" dirty="0"/>
              <a:t>Ocean Protection Council Resolution on Sea-level Rise</a:t>
            </a:r>
            <a:r>
              <a:rPr lang="en-US" sz="2600" dirty="0"/>
              <a:t> (2011); and</a:t>
            </a:r>
          </a:p>
          <a:p>
            <a:pPr lvl="2"/>
            <a:r>
              <a:rPr lang="en-US" sz="2600" i="1" dirty="0"/>
              <a:t>Safeguarding California Plan </a:t>
            </a:r>
            <a:r>
              <a:rPr lang="en-US" sz="2600" dirty="0"/>
              <a:t>(2014) and </a:t>
            </a:r>
            <a:r>
              <a:rPr lang="en-US" sz="2600" i="1" dirty="0"/>
              <a:t>Ocean Protection Council Resolution on Implementation of the Safeguarding California Plan (2014)</a:t>
            </a:r>
            <a:r>
              <a:rPr lang="en-US" sz="2600" dirty="0"/>
              <a:t>.</a:t>
            </a:r>
          </a:p>
          <a:p>
            <a:pPr lvl="1"/>
            <a:r>
              <a:rPr lang="en-US" sz="2600" b="1" dirty="0"/>
              <a:t>Assess aspects of successful adaptation: </a:t>
            </a:r>
            <a:r>
              <a:rPr lang="en-US" sz="2600" dirty="0"/>
              <a:t>objectives, actions/next steps, capacity, ability to overcome barriers, decisions, process, and capacity. Capacity is a key aspect of the framework for successful adaptation and the results of the survey can inform </a:t>
            </a:r>
            <a:r>
              <a:rPr lang="en-US" sz="2600" dirty="0" smtClean="0"/>
              <a:t>legislative and administrative </a:t>
            </a:r>
            <a:r>
              <a:rPr lang="en-US" sz="2600" dirty="0"/>
              <a:t>leaders.</a:t>
            </a:r>
            <a:r>
              <a:rPr lang="en-US" sz="2600" b="1" dirty="0"/>
              <a:t> 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Year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2683" y="13716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2015</a:t>
            </a:r>
            <a:endParaRPr lang="en-US" sz="2800" u="sng" dirty="0" smtClean="0"/>
          </a:p>
          <a:p>
            <a:r>
              <a:rPr lang="en-US" sz="2800" dirty="0" smtClean="0"/>
              <a:t>May </a:t>
            </a:r>
            <a:r>
              <a:rPr lang="en-US" sz="2800" dirty="0" smtClean="0"/>
              <a:t>4</a:t>
            </a:r>
            <a:r>
              <a:rPr lang="en-US" sz="2800" dirty="0" smtClean="0"/>
              <a:t>:	 Webinar</a:t>
            </a:r>
          </a:p>
          <a:p>
            <a:r>
              <a:rPr lang="en-US" sz="2800" dirty="0"/>
              <a:t>May </a:t>
            </a:r>
            <a:r>
              <a:rPr lang="en-US" sz="2800" dirty="0" smtClean="0"/>
              <a:t>6:	 </a:t>
            </a:r>
            <a:r>
              <a:rPr lang="en-US" sz="2800" dirty="0"/>
              <a:t>Distribution of Draft Survey; Public </a:t>
            </a:r>
            <a:r>
              <a:rPr lang="en-US" sz="2800" dirty="0" smtClean="0"/>
              <a:t>				Comment Period </a:t>
            </a:r>
            <a:r>
              <a:rPr lang="en-US" sz="2800" dirty="0"/>
              <a:t>Opens</a:t>
            </a:r>
          </a:p>
          <a:p>
            <a:r>
              <a:rPr lang="en-US" sz="2800" dirty="0" smtClean="0"/>
              <a:t>May </a:t>
            </a:r>
            <a:r>
              <a:rPr lang="en-US" sz="2800" dirty="0" smtClean="0"/>
              <a:t>20</a:t>
            </a:r>
            <a:r>
              <a:rPr lang="en-US" sz="2800" dirty="0" smtClean="0"/>
              <a:t>: 	Public </a:t>
            </a:r>
            <a:r>
              <a:rPr lang="en-US" sz="2800" dirty="0" smtClean="0"/>
              <a:t>Comment Period Ends </a:t>
            </a:r>
          </a:p>
          <a:p>
            <a:r>
              <a:rPr lang="en-US" sz="2800" dirty="0" smtClean="0"/>
              <a:t>May </a:t>
            </a:r>
            <a:r>
              <a:rPr lang="en-US" sz="2800" dirty="0" smtClean="0"/>
              <a:t>27</a:t>
            </a:r>
            <a:r>
              <a:rPr lang="en-US" sz="2800" dirty="0" smtClean="0"/>
              <a:t>: 	Distribution </a:t>
            </a:r>
            <a:r>
              <a:rPr lang="en-US" sz="2800" dirty="0" smtClean="0"/>
              <a:t>of Survey to Required Entities </a:t>
            </a:r>
          </a:p>
          <a:p>
            <a:r>
              <a:rPr lang="en-US" sz="2800" dirty="0" smtClean="0"/>
              <a:t>July </a:t>
            </a:r>
            <a:r>
              <a:rPr lang="en-US" sz="2800" dirty="0" smtClean="0"/>
              <a:t>1: </a:t>
            </a:r>
            <a:r>
              <a:rPr lang="en-US" sz="2800" dirty="0" smtClean="0"/>
              <a:t>	Response </a:t>
            </a:r>
            <a:r>
              <a:rPr lang="en-US" sz="2800" dirty="0" smtClean="0"/>
              <a:t>Deadline </a:t>
            </a:r>
          </a:p>
          <a:p>
            <a:endParaRPr lang="en-US" sz="2800" dirty="0" smtClean="0"/>
          </a:p>
          <a:p>
            <a:r>
              <a:rPr lang="en-US" sz="2800" u="sng" dirty="0" smtClean="0"/>
              <a:t>January 1, 2016</a:t>
            </a:r>
            <a:r>
              <a:rPr lang="en-US" sz="2800" dirty="0" smtClean="0"/>
              <a:t>: </a:t>
            </a:r>
            <a:r>
              <a:rPr lang="en-US" sz="2800" dirty="0" smtClean="0"/>
              <a:t>Latest date for database to be available on </a:t>
            </a:r>
            <a:r>
              <a:rPr lang="en-US" sz="2800" dirty="0" smtClean="0"/>
              <a:t>OPC website </a:t>
            </a:r>
          </a:p>
        </p:txBody>
      </p:sp>
    </p:spTree>
    <p:extLst>
      <p:ext uri="{BB962C8B-B14F-4D97-AF65-F5344CB8AC3E}">
        <p14:creationId xmlns:p14="http://schemas.microsoft.com/office/powerpoint/2010/main" val="14535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Timeline for Biannual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100" dirty="0" smtClean="0"/>
              <a:t>Deadlines for biannual reporting – every 6 months from 7/1/15 -7/1/17</a:t>
            </a:r>
          </a:p>
          <a:p>
            <a:r>
              <a:rPr lang="en-US" sz="5100" dirty="0" smtClean="0"/>
              <a:t>OPC will post updated information every 6 months by 1/1/16-1/1/18</a:t>
            </a:r>
            <a:endParaRPr lang="en-US" sz="5100" dirty="0"/>
          </a:p>
          <a:p>
            <a:r>
              <a:rPr lang="en-US" sz="4500" dirty="0" smtClean="0"/>
              <a:t>AB2516 includes the following: this law “shall </a:t>
            </a:r>
            <a:r>
              <a:rPr lang="en-US" sz="4500" dirty="0"/>
              <a:t>remain in effect only until January 1, 2018, and as of that date is repealed, unless a later enacted statute, that is enacted before January 1, 2018, deletes or extends that date</a:t>
            </a:r>
            <a:r>
              <a:rPr lang="en-US" sz="4500" dirty="0" smtClean="0"/>
              <a:t>.” </a:t>
            </a:r>
            <a:endParaRPr lang="en-US" sz="4500" b="1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24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262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Implementation of AB 2516: Sea-level Rise Planning Database </vt:lpstr>
      <vt:lpstr>PowerPoint Presentation</vt:lpstr>
      <vt:lpstr>Outcomes</vt:lpstr>
      <vt:lpstr>Objectives of Survey</vt:lpstr>
      <vt:lpstr>First Year Timeline</vt:lpstr>
      <vt:lpstr>Timeline for Biannual Surveys</vt:lpstr>
    </vt:vector>
  </TitlesOfParts>
  <Company>California Natural Resources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AB 2516: Sea-level Rise Planning Database</dc:title>
  <dc:creator>Sadrpour, Nick@CNRA</dc:creator>
  <cp:lastModifiedBy>Abe Doherty</cp:lastModifiedBy>
  <cp:revision>12</cp:revision>
  <dcterms:created xsi:type="dcterms:W3CDTF">2015-04-29T15:28:27Z</dcterms:created>
  <dcterms:modified xsi:type="dcterms:W3CDTF">2015-05-04T17:41:09Z</dcterms:modified>
</cp:coreProperties>
</file>