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3" r:id="rId3"/>
    <p:sldId id="268" r:id="rId4"/>
    <p:sldId id="261" r:id="rId5"/>
    <p:sldId id="297" r:id="rId6"/>
    <p:sldId id="296" r:id="rId7"/>
    <p:sldId id="290" r:id="rId8"/>
    <p:sldId id="298" r:id="rId9"/>
    <p:sldId id="259" r:id="rId10"/>
    <p:sldId id="258" r:id="rId11"/>
    <p:sldId id="291" r:id="rId12"/>
    <p:sldId id="299" r:id="rId13"/>
    <p:sldId id="300" r:id="rId14"/>
    <p:sldId id="28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B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58" autoAdjust="0"/>
  </p:normalViewPr>
  <p:slideViewPr>
    <p:cSldViewPr snapToGrid="0" snapToObjects="1" showGuides="1">
      <p:cViewPr varScale="1">
        <p:scale>
          <a:sx n="38" d="100"/>
          <a:sy n="38" d="100"/>
        </p:scale>
        <p:origin x="-27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2.291666666666678E-2"/>
          <c:y val="3.4375000000000197E-2"/>
          <c:w val="0.95917191601050711"/>
          <c:h val="0.93125000000000002"/>
        </c:manualLayout>
      </c:layout>
      <c:pieChart>
        <c:varyColors val="1"/>
        <c:ser>
          <c:idx val="0"/>
          <c:order val="0"/>
          <c:tx>
            <c:strRef>
              <c:f>Sheet1!$B$1</c:f>
              <c:strCache>
                <c:ptCount val="1"/>
                <c:pt idx="0">
                  <c:v>Series 1</c:v>
                </c:pt>
              </c:strCache>
            </c:strRef>
          </c:tx>
          <c:dPt>
            <c:idx val="1"/>
            <c:spPr>
              <a:noFill/>
            </c:spPr>
          </c:dPt>
          <c:cat>
            <c:strRef>
              <c:f>Sheet1!$A$2:$A$3</c:f>
              <c:strCache>
                <c:ptCount val="2"/>
                <c:pt idx="0">
                  <c:v>Yes</c:v>
                </c:pt>
                <c:pt idx="1">
                  <c:v>No</c:v>
                </c:pt>
              </c:strCache>
            </c:strRef>
          </c:cat>
          <c:val>
            <c:numRef>
              <c:f>Sheet1!$B$2:$B$3</c:f>
              <c:numCache>
                <c:formatCode>0%</c:formatCode>
                <c:ptCount val="2"/>
                <c:pt idx="0">
                  <c:v>0.83000000000000063</c:v>
                </c:pt>
                <c:pt idx="1">
                  <c:v>0.17</c:v>
                </c:pt>
              </c:numCache>
            </c:numRef>
          </c:val>
        </c:ser>
        <c:firstSliceAng val="0"/>
      </c:pie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7E834-A144-4266-A3D6-DAA465C0163F}" type="datetimeFigureOut">
              <a:rPr lang="en-US" smtClean="0"/>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BADA2-1D52-4E58-A0CA-A049527664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thanks for having me here…..I’m excited by what you</a:t>
            </a:r>
            <a:r>
              <a:rPr lang="en-US" baseline="0" dirty="0" smtClean="0"/>
              <a:t> </a:t>
            </a:r>
            <a:r>
              <a:rPr lang="en-US" baseline="0" smtClean="0"/>
              <a:t>are planning to do…..</a:t>
            </a:r>
            <a:endParaRPr lang="en-US" dirty="0"/>
          </a:p>
        </p:txBody>
      </p:sp>
      <p:sp>
        <p:nvSpPr>
          <p:cNvPr id="4" name="Slide Number Placeholder 3"/>
          <p:cNvSpPr>
            <a:spLocks noGrp="1"/>
          </p:cNvSpPr>
          <p:nvPr>
            <p:ph type="sldNum" sz="quarter" idx="10"/>
          </p:nvPr>
        </p:nvSpPr>
        <p:spPr/>
        <p:txBody>
          <a:bodyPr/>
          <a:lstStyle/>
          <a:p>
            <a:fld id="{CDCBADA2-1D52-4E58-A0CA-A049527664A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use the word “traceability” we mean a whole new way of thinking about the information associated with products. For example…..Where was I grown? How was I grown?  Am I safe?  Am I subject to a current recall?  Am I authentic?</a:t>
            </a:r>
            <a:endParaRPr lang="en-US" dirty="0"/>
          </a:p>
        </p:txBody>
      </p:sp>
      <p:sp>
        <p:nvSpPr>
          <p:cNvPr id="4" name="Slide Number Placeholder 3"/>
          <p:cNvSpPr>
            <a:spLocks noGrp="1"/>
          </p:cNvSpPr>
          <p:nvPr>
            <p:ph type="sldNum" sz="quarter" idx="10"/>
          </p:nvPr>
        </p:nvSpPr>
        <p:spPr/>
        <p:txBody>
          <a:bodyPr/>
          <a:lstStyle/>
          <a:p>
            <a:fld id="{CDCBADA2-1D52-4E58-A0CA-A049527664A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we’ve been doing this for a while. Lots of</a:t>
            </a:r>
            <a:r>
              <a:rPr lang="en-US" baseline="0" dirty="0" smtClean="0"/>
              <a:t> experience. Lots of skinned knees. Learned that whatever you do in the world of traceability, you have to absolutely *minimize* the impact on the producers. Food producers (of any kind) do not have the margins of Apple Computer or Google.</a:t>
            </a:r>
            <a:endParaRPr lang="en-US" dirty="0"/>
          </a:p>
        </p:txBody>
      </p:sp>
      <p:sp>
        <p:nvSpPr>
          <p:cNvPr id="4" name="Slide Number Placeholder 3"/>
          <p:cNvSpPr>
            <a:spLocks noGrp="1"/>
          </p:cNvSpPr>
          <p:nvPr>
            <p:ph type="sldNum" sz="quarter" idx="10"/>
          </p:nvPr>
        </p:nvSpPr>
        <p:spPr/>
        <p:txBody>
          <a:bodyPr/>
          <a:lstStyle/>
          <a:p>
            <a:fld id="{CDCBADA2-1D52-4E58-A0CA-A049527664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think</a:t>
            </a:r>
            <a:r>
              <a:rPr lang="en-US" baseline="0" dirty="0" smtClean="0"/>
              <a:t> you know, we haven’t yet implemented traceability for seafood, YET!!! (although we have done Organic Chicken!). HOWEVER, the basic PROCESS for associating trace information to items, cases, or pallets is, in our experience, very similar between different commodities. </a:t>
            </a:r>
            <a:endParaRPr lang="en-US" dirty="0"/>
          </a:p>
        </p:txBody>
      </p:sp>
      <p:sp>
        <p:nvSpPr>
          <p:cNvPr id="4" name="Slide Number Placeholder 3"/>
          <p:cNvSpPr>
            <a:spLocks noGrp="1"/>
          </p:cNvSpPr>
          <p:nvPr>
            <p:ph type="sldNum" sz="quarter" idx="10"/>
          </p:nvPr>
        </p:nvSpPr>
        <p:spPr/>
        <p:txBody>
          <a:bodyPr/>
          <a:lstStyle/>
          <a:p>
            <a:fld id="{CDCBADA2-1D52-4E58-A0CA-A049527664A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a:t>
            </a:r>
            <a:r>
              <a:rPr lang="en-US" sz="1200" dirty="0" smtClean="0"/>
              <a:t>so you can create a traceability system that works (and minimizes the cost)</a:t>
            </a:r>
          </a:p>
          <a:p>
            <a:r>
              <a:rPr lang="en-US" sz="1200" b="1" dirty="0" smtClean="0"/>
              <a:t>….</a:t>
            </a:r>
            <a:r>
              <a:rPr lang="en-US" sz="1200" dirty="0" smtClean="0"/>
              <a:t>that adds value to his operation</a:t>
            </a:r>
          </a:p>
          <a:p>
            <a:r>
              <a:rPr lang="en-US" sz="1200" b="1" dirty="0" smtClean="0"/>
              <a:t>…..</a:t>
            </a:r>
            <a:r>
              <a:rPr lang="en-US" sz="1200" dirty="0" smtClean="0"/>
              <a:t>so inspectors,  processors, distributors, retailers, and consumers get what they need – anytime, anyplace</a:t>
            </a:r>
          </a:p>
          <a:p>
            <a:r>
              <a:rPr lang="en-US" sz="1200" b="1" dirty="0" smtClean="0"/>
              <a:t>…..</a:t>
            </a:r>
            <a:r>
              <a:rPr lang="en-US" sz="1200" dirty="0" smtClean="0"/>
              <a:t>Billions</a:t>
            </a:r>
            <a:r>
              <a:rPr lang="en-US" sz="1200" baseline="0" dirty="0" smtClean="0"/>
              <a:t> of Codes AND extensible applications…a system that will grow in size and scope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DCBADA2-1D52-4E58-A0CA-A049527664A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loops.jpg"/>
          <p:cNvPicPr>
            <a:picLocks noChangeAspect="1"/>
          </p:cNvPicPr>
          <p:nvPr/>
        </p:nvPicPr>
        <p:blipFill>
          <a:blip r:embed="rId2"/>
          <a:stretch>
            <a:fillRect/>
          </a:stretch>
        </p:blipFill>
        <p:spPr>
          <a:xfrm flipH="1">
            <a:off x="0" y="0"/>
            <a:ext cx="2692471" cy="1638300"/>
          </a:xfrm>
          <a:prstGeom prst="rect">
            <a:avLst/>
          </a:prstGeom>
        </p:spPr>
      </p:pic>
      <p:sp>
        <p:nvSpPr>
          <p:cNvPr id="8" name="Rectangle 7"/>
          <p:cNvSpPr/>
          <p:nvPr/>
        </p:nvSpPr>
        <p:spPr>
          <a:xfrm>
            <a:off x="0" y="6311900"/>
            <a:ext cx="9144000" cy="5461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987800"/>
            <a:ext cx="7772400" cy="844550"/>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2387600" y="4851400"/>
            <a:ext cx="6400800" cy="8255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
        <p:nvSpPr>
          <p:cNvPr id="9" name="Footer Placeholder 4"/>
          <p:cNvSpPr txBox="1">
            <a:spLocks/>
          </p:cNvSpPr>
          <p:nvPr/>
        </p:nvSpPr>
        <p:spPr>
          <a:xfrm>
            <a:off x="3124200" y="6369050"/>
            <a:ext cx="2895600" cy="365125"/>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CONFIDENTIAL © 2010 YottaMark, Inc.</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descr="HarvestMark logo 2009.jpg"/>
          <p:cNvPicPr>
            <a:picLocks noChangeAspect="1"/>
          </p:cNvPicPr>
          <p:nvPr/>
        </p:nvPicPr>
        <p:blipFill>
          <a:blip r:embed="rId3"/>
          <a:stretch>
            <a:fillRect/>
          </a:stretch>
        </p:blipFill>
        <p:spPr>
          <a:xfrm>
            <a:off x="4991100" y="228600"/>
            <a:ext cx="3841750" cy="939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057400" y="304800"/>
            <a:ext cx="7086600" cy="762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auto">
          <a:xfrm>
            <a:off x="457200" y="274638"/>
            <a:ext cx="8229600" cy="792162"/>
          </a:xfrm>
        </p:spPr>
        <p:txBody>
          <a:bodyPr>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gn="l" defTabSz="457200" rtl="0" eaLnBrk="1" fontAlgn="base" hangingPunct="1">
              <a:spcBef>
                <a:spcPct val="20000"/>
              </a:spcBef>
              <a:spcAft>
                <a:spcPts val="600"/>
              </a:spcAft>
              <a:buFont typeface="Arial" pitchFamily="34" charset="0"/>
              <a:buChar char="•"/>
              <a:defRPr lang="en-US" sz="2400" kern="1200" dirty="0" smtClean="0">
                <a:solidFill>
                  <a:schemeClr val="tx1"/>
                </a:solidFill>
                <a:latin typeface="+mj-lt"/>
                <a:ea typeface="+mn-ea"/>
                <a:cs typeface="+mn-cs"/>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6"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146596-1AAE-1F41-92E2-18CFFA60116B}" type="datetimeFigureOut">
              <a:rPr lang="en-US" smtClean="0"/>
              <a:pPr/>
              <a:t>8/3/2010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3C5598F-03B3-9C40-989E-34AB6D862EF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loops.jpg"/>
          <p:cNvPicPr>
            <a:picLocks noChangeAspect="1"/>
          </p:cNvPicPr>
          <p:nvPr/>
        </p:nvPicPr>
        <p:blipFill>
          <a:blip r:embed="rId13"/>
          <a:stretch>
            <a:fillRect/>
          </a:stretch>
        </p:blipFill>
        <p:spPr>
          <a:xfrm flipH="1">
            <a:off x="-2877" y="-20130"/>
            <a:ext cx="2692471" cy="1638300"/>
          </a:xfrm>
          <a:prstGeom prst="rect">
            <a:avLst/>
          </a:prstGeom>
        </p:spPr>
      </p:pic>
      <p:sp>
        <p:nvSpPr>
          <p:cNvPr id="8" name="Rectangle 7"/>
          <p:cNvSpPr/>
          <p:nvPr/>
        </p:nvSpPr>
        <p:spPr>
          <a:xfrm>
            <a:off x="-2877" y="6291770"/>
            <a:ext cx="9144000" cy="5461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4"/>
          <p:cNvSpPr txBox="1">
            <a:spLocks/>
          </p:cNvSpPr>
          <p:nvPr/>
        </p:nvSpPr>
        <p:spPr>
          <a:xfrm>
            <a:off x="3121323" y="6439738"/>
            <a:ext cx="2895600" cy="365125"/>
          </a:xfrm>
          <a:prstGeom prst="rect">
            <a:avLst/>
          </a:prstGeo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CONFIDENTIAL © 2010 YottaMark, Inc.</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62146596-1AAE-1F41-92E2-18CFFA60116B}" type="datetimeFigureOut">
              <a:rPr lang="en-US" smtClean="0"/>
              <a:pPr/>
              <a:t>8/3/2010</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E3C5598F-03B3-9C40-989E-34AB6D862EF5}" type="slidenum">
              <a:rPr lang="en-US" smtClean="0"/>
              <a:pPr/>
              <a:t>‹#›</a:t>
            </a:fld>
            <a:endParaRPr lang="en-US"/>
          </a:p>
        </p:txBody>
      </p:sp>
      <p:pic>
        <p:nvPicPr>
          <p:cNvPr id="10" name="Picture 9" descr="harvestmark_white.png"/>
          <p:cNvPicPr>
            <a:picLocks noChangeAspect="1"/>
          </p:cNvPicPr>
          <p:nvPr/>
        </p:nvPicPr>
        <p:blipFill>
          <a:blip r:embed="rId14"/>
          <a:stretch>
            <a:fillRect/>
          </a:stretch>
        </p:blipFill>
        <p:spPr>
          <a:xfrm>
            <a:off x="7404100" y="6399212"/>
            <a:ext cx="1346200" cy="4206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j-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j-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j-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j-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4.jpe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jpeg"/><Relationship Id="rId15" Type="http://schemas.openxmlformats.org/officeDocument/2006/relationships/image" Target="../media/image37.png"/><Relationship Id="rId23" Type="http://schemas.openxmlformats.org/officeDocument/2006/relationships/image" Target="../media/image45.jpe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 Id="rId22"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wmf"/><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9928" y="2188564"/>
            <a:ext cx="8924715" cy="2084386"/>
          </a:xfrm>
        </p:spPr>
        <p:txBody>
          <a:bodyPr/>
          <a:lstStyle/>
          <a:p>
            <a:r>
              <a:rPr lang="en-US" dirty="0" smtClean="0"/>
              <a:t>Transparency: the future of food</a:t>
            </a:r>
            <a:br>
              <a:rPr lang="en-US" dirty="0" smtClean="0"/>
            </a:br>
            <a:r>
              <a:rPr lang="en-US" sz="3200" dirty="0" smtClean="0">
                <a:solidFill>
                  <a:schemeClr val="accent5"/>
                </a:solidFill>
              </a:rPr>
              <a:t/>
            </a:r>
            <a:br>
              <a:rPr lang="en-US" sz="3200" dirty="0" smtClean="0">
                <a:solidFill>
                  <a:schemeClr val="accent5"/>
                </a:solidFill>
              </a:rPr>
            </a:br>
            <a:endParaRPr lang="en-US" dirty="0"/>
          </a:p>
        </p:txBody>
      </p:sp>
      <p:sp>
        <p:nvSpPr>
          <p:cNvPr id="5" name="Subtitle 2"/>
          <p:cNvSpPr txBox="1">
            <a:spLocks/>
          </p:cNvSpPr>
          <p:nvPr/>
        </p:nvSpPr>
        <p:spPr bwMode="auto">
          <a:xfrm>
            <a:off x="6367986" y="4622341"/>
            <a:ext cx="4177594" cy="82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1" fontAlgn="base" latinLnBrk="0" hangingPunct="1">
              <a:lnSpc>
                <a:spcPct val="100000"/>
              </a:lnSpc>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tint val="75000"/>
                  </a:schemeClr>
                </a:solidFill>
                <a:effectLst/>
                <a:uLnTx/>
                <a:uFillTx/>
                <a:latin typeface="+mj-lt"/>
                <a:ea typeface="+mn-ea"/>
                <a:cs typeface="+mn-cs"/>
              </a:rPr>
              <a:t>Presented by:</a:t>
            </a:r>
          </a:p>
          <a:p>
            <a:pPr marL="0" marR="0" lvl="0" indent="0" defTabSz="457200" rtl="0" eaLnBrk="1" fontAlgn="base" latinLnBrk="0" hangingPunct="1">
              <a:lnSpc>
                <a:spcPct val="100000"/>
              </a:lnSpc>
              <a:spcAft>
                <a:spcPct val="0"/>
              </a:spcAft>
              <a:buClrTx/>
              <a:buSzTx/>
              <a:buFont typeface="Arial" pitchFamily="34" charset="0"/>
              <a:buNone/>
              <a:tabLst/>
              <a:defRPr/>
            </a:pPr>
            <a:r>
              <a:rPr lang="en-US" sz="1600" dirty="0" smtClean="0">
                <a:solidFill>
                  <a:schemeClr val="tx1">
                    <a:tint val="75000"/>
                  </a:schemeClr>
                </a:solidFill>
                <a:latin typeface="+mj-lt"/>
              </a:rPr>
              <a:t>Jonathan Hawes</a:t>
            </a:r>
          </a:p>
          <a:p>
            <a:pPr marL="0" marR="0" lvl="0" indent="0" defTabSz="457200" rtl="0" eaLnBrk="1" fontAlgn="base" latinLnBrk="0" hangingPunct="1">
              <a:lnSpc>
                <a:spcPct val="100000"/>
              </a:lnSpc>
              <a:spcAft>
                <a:spcPct val="0"/>
              </a:spcAft>
              <a:buClrTx/>
              <a:buSzTx/>
              <a:buFont typeface="Arial" pitchFamily="34" charset="0"/>
              <a:buNone/>
              <a:tabLst/>
              <a:defRPr/>
            </a:pPr>
            <a:r>
              <a:rPr lang="en-US" sz="1600" dirty="0" smtClean="0">
                <a:solidFill>
                  <a:schemeClr val="tx1">
                    <a:tint val="75000"/>
                  </a:schemeClr>
                </a:solidFill>
                <a:latin typeface="+mj-lt"/>
              </a:rPr>
              <a:t>Director, Business Development</a:t>
            </a:r>
          </a:p>
          <a:p>
            <a:pPr marL="0" marR="0" lvl="0" indent="0" defTabSz="457200" rtl="0" eaLnBrk="1" fontAlgn="base" latinLnBrk="0" hangingPunct="1">
              <a:lnSpc>
                <a:spcPct val="100000"/>
              </a:lnSpc>
              <a:spcAft>
                <a:spcPct val="0"/>
              </a:spcAft>
              <a:buClrTx/>
              <a:buSzTx/>
              <a:buFont typeface="Arial" pitchFamily="34" charset="0"/>
              <a:buNone/>
              <a:tabLst/>
              <a:defRPr/>
            </a:pPr>
            <a:r>
              <a:rPr lang="en-US" sz="1600" dirty="0" smtClean="0">
                <a:solidFill>
                  <a:schemeClr val="tx1">
                    <a:tint val="75000"/>
                  </a:schemeClr>
                </a:solidFill>
                <a:latin typeface="+mj-lt"/>
              </a:rPr>
              <a:t>jhawes@yottamark.com </a:t>
            </a:r>
          </a:p>
          <a:p>
            <a:pPr marL="0" marR="0" lvl="0" indent="0" defTabSz="457200" rtl="0" eaLnBrk="1" fontAlgn="base" latinLnBrk="0" hangingPunct="1">
              <a:lnSpc>
                <a:spcPct val="100000"/>
              </a:lnSpc>
              <a:spcAft>
                <a:spcPct val="0"/>
              </a:spcAft>
              <a:buClrTx/>
              <a:buSzTx/>
              <a:buFont typeface="Arial" pitchFamily="34" charset="0"/>
              <a:buNone/>
              <a:tabLst/>
              <a:defRPr/>
            </a:pPr>
            <a:r>
              <a:rPr lang="en-US" sz="1600" dirty="0" smtClean="0">
                <a:solidFill>
                  <a:schemeClr val="tx1">
                    <a:tint val="75000"/>
                  </a:schemeClr>
                </a:solidFill>
                <a:latin typeface="+mj-lt"/>
              </a:rPr>
              <a:t>August 2010</a:t>
            </a:r>
          </a:p>
        </p:txBody>
      </p:sp>
      <p:pic>
        <p:nvPicPr>
          <p:cNvPr id="21505" name="Picture 1"/>
          <p:cNvPicPr>
            <a:picLocks noChangeAspect="1" noChangeArrowheads="1"/>
          </p:cNvPicPr>
          <p:nvPr/>
        </p:nvPicPr>
        <p:blipFill>
          <a:blip r:embed="rId3"/>
          <a:srcRect/>
          <a:stretch>
            <a:fillRect/>
          </a:stretch>
        </p:blipFill>
        <p:spPr bwMode="auto">
          <a:xfrm>
            <a:off x="409396" y="4676316"/>
            <a:ext cx="5211915" cy="771525"/>
          </a:xfrm>
          <a:prstGeom prst="rect">
            <a:avLst/>
          </a:prstGeom>
          <a:noFill/>
          <a:ln w="9525">
            <a:noFill/>
            <a:miter lim="800000"/>
            <a:headEnd/>
            <a:tailEnd/>
          </a:ln>
        </p:spPr>
      </p:pic>
      <p:sp>
        <p:nvSpPr>
          <p:cNvPr id="7" name="Rectangle 6"/>
          <p:cNvSpPr/>
          <p:nvPr/>
        </p:nvSpPr>
        <p:spPr>
          <a:xfrm>
            <a:off x="409396" y="5447841"/>
            <a:ext cx="5658787" cy="369332"/>
          </a:xfrm>
          <a:prstGeom prst="rect">
            <a:avLst/>
          </a:prstGeom>
        </p:spPr>
        <p:txBody>
          <a:bodyPr wrap="square">
            <a:spAutoFit/>
          </a:bodyPr>
          <a:lstStyle/>
          <a:p>
            <a:r>
              <a:rPr lang="en-US" dirty="0" smtClean="0"/>
              <a:t>CSSI: Environmental Science &amp; Resource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eger melon bin 1.JPG"/>
          <p:cNvPicPr>
            <a:picLocks noChangeAspect="1"/>
          </p:cNvPicPr>
          <p:nvPr/>
        </p:nvPicPr>
        <p:blipFill>
          <a:blip r:embed="rId2"/>
          <a:stretch>
            <a:fillRect/>
          </a:stretch>
        </p:blipFill>
        <p:spPr>
          <a:xfrm>
            <a:off x="0" y="0"/>
            <a:ext cx="9144000" cy="6858000"/>
          </a:xfrm>
          <a:prstGeom prst="rect">
            <a:avLst/>
          </a:prstGeom>
        </p:spPr>
      </p:pic>
      <p:pic>
        <p:nvPicPr>
          <p:cNvPr id="7" name="Picture 6" descr="harvestmark_white.png">
            <a:hlinkClick r:id="" action="ppaction://hlinkshowjump?jump=firstslide"/>
          </p:cNvPr>
          <p:cNvPicPr>
            <a:picLocks noChangeAspect="1"/>
          </p:cNvPicPr>
          <p:nvPr/>
        </p:nvPicPr>
        <p:blipFill>
          <a:blip r:embed="rId3"/>
          <a:stretch>
            <a:fillRect/>
          </a:stretch>
        </p:blipFill>
        <p:spPr>
          <a:xfrm>
            <a:off x="317500" y="6013164"/>
            <a:ext cx="2133600" cy="666751"/>
          </a:xfrm>
          <a:prstGeom prst="rect">
            <a:avLst/>
          </a:prstGeom>
        </p:spPr>
      </p:pic>
      <p:sp>
        <p:nvSpPr>
          <p:cNvPr id="8" name="Right Arrow 7">
            <a:hlinkClick r:id="" action="ppaction://hlinkshowjump?jump=previousslide"/>
          </p:cNvPr>
          <p:cNvSpPr/>
          <p:nvPr/>
        </p:nvSpPr>
        <p:spPr>
          <a:xfrm flipH="1">
            <a:off x="221673" y="30480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ight Arrow 8">
            <a:hlinkClick r:id="" action="ppaction://hlinkshowjump?jump=nextslide"/>
          </p:cNvPr>
          <p:cNvSpPr/>
          <p:nvPr/>
        </p:nvSpPr>
        <p:spPr>
          <a:xfrm>
            <a:off x="7592291" y="304804"/>
            <a:ext cx="1357746" cy="5306291"/>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ight Arrow 10">
            <a:hlinkClick r:id="" action="ppaction://hlinkshowjump?jump=previousslide"/>
          </p:cNvPr>
          <p:cNvSpPr/>
          <p:nvPr/>
        </p:nvSpPr>
        <p:spPr>
          <a:xfrm flipH="1">
            <a:off x="374073" y="48768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Right Arrow 14">
            <a:hlinkClick r:id="" action="ppaction://hlinkshowjump?jump=firstslide"/>
          </p:cNvPr>
          <p:cNvSpPr/>
          <p:nvPr/>
        </p:nvSpPr>
        <p:spPr>
          <a:xfrm>
            <a:off x="6731000" y="5135880"/>
            <a:ext cx="2413000" cy="17221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Line Callout 2 11"/>
          <p:cNvSpPr/>
          <p:nvPr/>
        </p:nvSpPr>
        <p:spPr>
          <a:xfrm>
            <a:off x="6816438" y="1163783"/>
            <a:ext cx="1801091" cy="3972097"/>
          </a:xfrm>
          <a:prstGeom prst="borderCallout2">
            <a:avLst>
              <a:gd name="adj1" fmla="val 18750"/>
              <a:gd name="adj2" fmla="val -8333"/>
              <a:gd name="adj3" fmla="val 18750"/>
              <a:gd name="adj4" fmla="val -16667"/>
              <a:gd name="adj5" fmla="val 2942"/>
              <a:gd name="adj6" fmla="val -63479"/>
            </a:avLst>
          </a:prstGeom>
          <a:solidFill>
            <a:schemeClr val="tx1">
              <a:alpha val="40000"/>
            </a:schemeClr>
          </a:solidFill>
          <a:ln w="19050" cap="flat" cmpd="sng" algn="ctr">
            <a:solidFill>
              <a:srgbClr val="FF0000">
                <a:alpha val="59000"/>
              </a:srgbClr>
            </a:solidFill>
            <a:prstDash val="solid"/>
            <a:round/>
            <a:headEnd type="none" w="med" len="med"/>
            <a:tailEnd type="oval" w="med" len="med"/>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endParaRPr lang="en-US" sz="1200" dirty="0" smtClean="0"/>
          </a:p>
        </p:txBody>
      </p:sp>
      <p:sp>
        <p:nvSpPr>
          <p:cNvPr id="13" name="Rectangle 12"/>
          <p:cNvSpPr/>
          <p:nvPr/>
        </p:nvSpPr>
        <p:spPr>
          <a:xfrm>
            <a:off x="5170874" y="854428"/>
            <a:ext cx="1145303" cy="485740"/>
          </a:xfrm>
          <a:prstGeom prst="rect">
            <a:avLst/>
          </a:prstGeom>
          <a:noFill/>
          <a:ln w="38100" cap="flat" cmpd="sng" algn="ctr">
            <a:solidFill>
              <a:srgbClr val="FF0000"/>
            </a:solidFill>
            <a:prstDash val="solid"/>
            <a:round/>
            <a:headEnd type="none" w="med" len="med"/>
            <a:tailEnd type="none" w="med" len="med"/>
          </a:ln>
          <a:scene3d>
            <a:camera prst="orthographicFront">
              <a:rot lat="1500000" lon="144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839118" y="1252676"/>
            <a:ext cx="1778411" cy="3785651"/>
          </a:xfrm>
          <a:prstGeom prst="rect">
            <a:avLst/>
          </a:prstGeom>
        </p:spPr>
        <p:txBody>
          <a:bodyPr wrap="square">
            <a:spAutoFit/>
          </a:bodyPr>
          <a:lstStyle/>
          <a:p>
            <a:pPr marL="112713" lvl="0" indent="-112713">
              <a:buFont typeface="Arial" pitchFamily="34" charset="0"/>
              <a:buChar char="•"/>
            </a:pPr>
            <a:r>
              <a:rPr lang="en-US" sz="1200" dirty="0">
                <a:solidFill>
                  <a:prstClr val="white"/>
                </a:solidFill>
              </a:rPr>
              <a:t>Food safety status</a:t>
            </a:r>
          </a:p>
          <a:p>
            <a:pPr marL="112713" lvl="0" indent="-112713">
              <a:buFont typeface="Arial" pitchFamily="34" charset="0"/>
              <a:buChar char="•"/>
            </a:pPr>
            <a:r>
              <a:rPr lang="en-US" sz="1200" dirty="0">
                <a:solidFill>
                  <a:prstClr val="white"/>
                </a:solidFill>
              </a:rPr>
              <a:t>Product variety</a:t>
            </a:r>
          </a:p>
          <a:p>
            <a:pPr marL="112713" lvl="0" indent="-112713">
              <a:buFont typeface="Arial" pitchFamily="34" charset="0"/>
              <a:buChar char="•"/>
            </a:pPr>
            <a:r>
              <a:rPr lang="en-US" sz="1200" dirty="0">
                <a:solidFill>
                  <a:prstClr val="white"/>
                </a:solidFill>
              </a:rPr>
              <a:t>Origin</a:t>
            </a:r>
          </a:p>
          <a:p>
            <a:pPr marL="112713" lvl="0" indent="-112713">
              <a:buFont typeface="Arial" pitchFamily="34" charset="0"/>
              <a:buChar char="•"/>
            </a:pPr>
            <a:r>
              <a:rPr lang="en-US" sz="1200" dirty="0">
                <a:solidFill>
                  <a:prstClr val="white"/>
                </a:solidFill>
              </a:rPr>
              <a:t>Farm/ranch name</a:t>
            </a:r>
          </a:p>
          <a:p>
            <a:pPr marL="112713" lvl="0" indent="-112713">
              <a:buFont typeface="Arial" pitchFamily="34" charset="0"/>
              <a:buChar char="•"/>
            </a:pPr>
            <a:r>
              <a:rPr lang="en-US" sz="1200" dirty="0">
                <a:solidFill>
                  <a:prstClr val="white"/>
                </a:solidFill>
              </a:rPr>
              <a:t>Distance to market</a:t>
            </a:r>
          </a:p>
          <a:p>
            <a:pPr marL="112713" lvl="0" indent="-112713">
              <a:buFont typeface="Arial" pitchFamily="34" charset="0"/>
              <a:buChar char="•"/>
            </a:pPr>
            <a:r>
              <a:rPr lang="en-US" sz="1200" dirty="0">
                <a:solidFill>
                  <a:prstClr val="white"/>
                </a:solidFill>
              </a:rPr>
              <a:t>Harvest </a:t>
            </a:r>
            <a:r>
              <a:rPr lang="en-US" sz="1200" dirty="0" smtClean="0">
                <a:solidFill>
                  <a:prstClr val="white"/>
                </a:solidFill>
              </a:rPr>
              <a:t>date</a:t>
            </a:r>
          </a:p>
          <a:p>
            <a:pPr marL="112713" lvl="0" indent="-112713">
              <a:buFont typeface="Arial" pitchFamily="34" charset="0"/>
              <a:buChar char="•"/>
            </a:pPr>
            <a:r>
              <a:rPr lang="en-US" sz="1200" dirty="0" smtClean="0">
                <a:solidFill>
                  <a:prstClr val="white"/>
                </a:solidFill>
              </a:rPr>
              <a:t>Pack date</a:t>
            </a:r>
          </a:p>
          <a:p>
            <a:pPr marL="112713" lvl="0" indent="-112713">
              <a:buFont typeface="Arial" pitchFamily="34" charset="0"/>
              <a:buChar char="•"/>
            </a:pPr>
            <a:r>
              <a:rPr lang="en-US" sz="1200" dirty="0" smtClean="0">
                <a:solidFill>
                  <a:prstClr val="white"/>
                </a:solidFill>
              </a:rPr>
              <a:t>Pack location</a:t>
            </a:r>
          </a:p>
          <a:p>
            <a:pPr marL="112713" lvl="0" indent="-112713">
              <a:buFont typeface="Arial" pitchFamily="34" charset="0"/>
              <a:buChar char="•"/>
            </a:pPr>
            <a:r>
              <a:rPr lang="en-US" sz="1200" dirty="0">
                <a:solidFill>
                  <a:prstClr val="white"/>
                </a:solidFill>
              </a:rPr>
              <a:t>Lot number</a:t>
            </a:r>
          </a:p>
          <a:p>
            <a:pPr marL="112713" lvl="0" indent="-112713">
              <a:buFont typeface="Arial" pitchFamily="34" charset="0"/>
              <a:buChar char="•"/>
            </a:pPr>
            <a:r>
              <a:rPr lang="en-US" sz="1200" dirty="0">
                <a:solidFill>
                  <a:prstClr val="white"/>
                </a:solidFill>
              </a:rPr>
              <a:t>Organic certificate</a:t>
            </a:r>
            <a:endParaRPr lang="en-US" sz="1200" dirty="0" smtClean="0">
              <a:solidFill>
                <a:prstClr val="white"/>
              </a:solidFill>
            </a:endParaRPr>
          </a:p>
          <a:p>
            <a:pPr marL="112713" lvl="0" indent="-112713">
              <a:buFont typeface="Arial" pitchFamily="34" charset="0"/>
              <a:buChar char="•"/>
            </a:pPr>
            <a:r>
              <a:rPr lang="en-US" sz="1200" dirty="0" smtClean="0">
                <a:solidFill>
                  <a:prstClr val="white"/>
                </a:solidFill>
              </a:rPr>
              <a:t>Rate quality</a:t>
            </a:r>
          </a:p>
          <a:p>
            <a:pPr marL="112713" lvl="0" indent="-112713">
              <a:buFont typeface="Arial" pitchFamily="34" charset="0"/>
              <a:buChar char="•"/>
            </a:pPr>
            <a:r>
              <a:rPr lang="en-US" sz="1200" dirty="0" smtClean="0">
                <a:solidFill>
                  <a:prstClr val="white"/>
                </a:solidFill>
              </a:rPr>
              <a:t>Pull time/temperature data</a:t>
            </a:r>
          </a:p>
          <a:p>
            <a:pPr marL="112713" lvl="0" indent="-112713">
              <a:buFont typeface="Arial" pitchFamily="34" charset="0"/>
              <a:buChar char="•"/>
            </a:pPr>
            <a:r>
              <a:rPr lang="en-US" sz="1200" dirty="0" smtClean="0">
                <a:solidFill>
                  <a:prstClr val="white"/>
                </a:solidFill>
              </a:rPr>
              <a:t>Visualize data on a map</a:t>
            </a:r>
          </a:p>
          <a:p>
            <a:pPr marL="112713" lvl="0" indent="-112713">
              <a:buFont typeface="Arial" pitchFamily="34" charset="0"/>
              <a:buChar char="•"/>
            </a:pPr>
            <a:r>
              <a:rPr lang="en-US" sz="1200" dirty="0" smtClean="0">
                <a:solidFill>
                  <a:prstClr val="white"/>
                </a:solidFill>
              </a:rPr>
              <a:t>Instantly access printable shelf/POS information – farmer profile, region information, recipes, preparation ideas</a:t>
            </a:r>
            <a:endParaRPr lang="en-US" sz="1200" dirty="0">
              <a:solidFill>
                <a:prstClr val="white"/>
              </a:solidFill>
            </a:endParaRPr>
          </a:p>
        </p:txBody>
      </p:sp>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1346501" y="5956949"/>
            <a:ext cx="3775393" cy="276999"/>
          </a:xfrm>
          <a:prstGeom prst="rect">
            <a:avLst/>
          </a:prstGeom>
          <a:noFill/>
          <a:ln w="9525">
            <a:noFill/>
            <a:miter lim="800000"/>
            <a:headEnd/>
            <a:tailEnd/>
          </a:ln>
        </p:spPr>
        <p:txBody>
          <a:bodyPr wrap="none">
            <a:spAutoFit/>
          </a:bodyPr>
          <a:lstStyle/>
          <a:p>
            <a:pPr>
              <a:defRPr/>
            </a:pPr>
            <a:r>
              <a:rPr lang="en-US" sz="1200" dirty="0">
                <a:solidFill>
                  <a:srgbClr val="7F7F7F"/>
                </a:solidFill>
                <a:latin typeface="Agenda-Medium"/>
                <a:ea typeface="+mn-ea"/>
              </a:rPr>
              <a:t>Source: YottaMark survey of 2,700 households </a:t>
            </a:r>
            <a:r>
              <a:rPr lang="en-US" sz="1200" i="1" dirty="0">
                <a:solidFill>
                  <a:srgbClr val="7F7F7F"/>
                </a:solidFill>
                <a:latin typeface="Agenda-Medium"/>
                <a:ea typeface="+mn-ea"/>
              </a:rPr>
              <a:t>2007</a:t>
            </a:r>
            <a:endParaRPr lang="en-US" sz="1200" dirty="0">
              <a:solidFill>
                <a:srgbClr val="7F7F7F"/>
              </a:solidFill>
              <a:latin typeface="Agenda-Medium"/>
              <a:ea typeface="+mn-ea"/>
            </a:endParaRPr>
          </a:p>
        </p:txBody>
      </p:sp>
      <p:sp>
        <p:nvSpPr>
          <p:cNvPr id="13" name="Right Arrow 12">
            <a:hlinkClick r:id="" action="ppaction://hlinkshowjump?jump=previousslide"/>
          </p:cNvPr>
          <p:cNvSpPr/>
          <p:nvPr/>
        </p:nvSpPr>
        <p:spPr>
          <a:xfrm flipH="1">
            <a:off x="221673" y="30480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4" name="Right Arrow 13">
            <a:hlinkClick r:id="" action="ppaction://hlinkshowjump?jump=nextslide"/>
          </p:cNvPr>
          <p:cNvSpPr/>
          <p:nvPr/>
        </p:nvSpPr>
        <p:spPr>
          <a:xfrm>
            <a:off x="7592291" y="304811"/>
            <a:ext cx="1357746" cy="5306291"/>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aphicFrame>
        <p:nvGraphicFramePr>
          <p:cNvPr id="9" name="Chart 8"/>
          <p:cNvGraphicFramePr/>
          <p:nvPr/>
        </p:nvGraphicFramePr>
        <p:xfrm>
          <a:off x="-244385" y="154710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803615" y="3956312"/>
            <a:ext cx="1354808" cy="523220"/>
          </a:xfrm>
          <a:prstGeom prst="rect">
            <a:avLst/>
          </a:prstGeom>
          <a:noFill/>
        </p:spPr>
        <p:txBody>
          <a:bodyPr wrap="none" rtlCol="0">
            <a:spAutoFit/>
          </a:bodyPr>
          <a:lstStyle/>
          <a:p>
            <a:r>
              <a:rPr lang="en-US" sz="2800" dirty="0" smtClean="0">
                <a:solidFill>
                  <a:schemeClr val="bg1"/>
                </a:solidFill>
                <a:latin typeface="+mj-lt"/>
              </a:rPr>
              <a:t>83% Yes</a:t>
            </a:r>
            <a:endParaRPr lang="en-US" sz="2800" dirty="0">
              <a:solidFill>
                <a:schemeClr val="bg1"/>
              </a:solidFill>
              <a:latin typeface="+mj-lt"/>
            </a:endParaRPr>
          </a:p>
        </p:txBody>
      </p:sp>
      <p:sp>
        <p:nvSpPr>
          <p:cNvPr id="15" name="TextBox 14"/>
          <p:cNvSpPr txBox="1"/>
          <p:nvPr/>
        </p:nvSpPr>
        <p:spPr>
          <a:xfrm>
            <a:off x="1495970" y="2232763"/>
            <a:ext cx="1307645" cy="523220"/>
          </a:xfrm>
          <a:prstGeom prst="rect">
            <a:avLst/>
          </a:prstGeom>
          <a:noFill/>
        </p:spPr>
        <p:txBody>
          <a:bodyPr wrap="none" rtlCol="0">
            <a:spAutoFit/>
          </a:bodyPr>
          <a:lstStyle/>
          <a:p>
            <a:r>
              <a:rPr lang="en-US" sz="2800" dirty="0" smtClean="0">
                <a:solidFill>
                  <a:schemeClr val="bg1">
                    <a:lumMod val="50000"/>
                  </a:schemeClr>
                </a:solidFill>
                <a:latin typeface="+mj-lt"/>
              </a:rPr>
              <a:t>17% No</a:t>
            </a:r>
            <a:endParaRPr lang="en-US" sz="2800" dirty="0">
              <a:solidFill>
                <a:schemeClr val="bg1">
                  <a:lumMod val="50000"/>
                </a:schemeClr>
              </a:solidFill>
              <a:latin typeface="+mj-lt"/>
            </a:endParaRPr>
          </a:p>
        </p:txBody>
      </p:sp>
      <p:sp>
        <p:nvSpPr>
          <p:cNvPr id="17" name="TextBox 16"/>
          <p:cNvSpPr txBox="1"/>
          <p:nvPr/>
        </p:nvSpPr>
        <p:spPr>
          <a:xfrm>
            <a:off x="5496760" y="2494373"/>
            <a:ext cx="2882742" cy="1938992"/>
          </a:xfrm>
          <a:prstGeom prst="rect">
            <a:avLst/>
          </a:prstGeom>
          <a:noFill/>
        </p:spPr>
        <p:txBody>
          <a:bodyPr wrap="square" rtlCol="0">
            <a:spAutoFit/>
          </a:bodyPr>
          <a:lstStyle/>
          <a:p>
            <a:r>
              <a:rPr lang="en-US" sz="2400" dirty="0" smtClean="0">
                <a:solidFill>
                  <a:schemeClr val="accent6"/>
                </a:solidFill>
              </a:rPr>
              <a:t>“All things being equal, would you select traceable produce preferentially?”</a:t>
            </a:r>
            <a:endParaRPr lang="en-US" sz="2400" dirty="0">
              <a:solidFill>
                <a:schemeClr val="accent6"/>
              </a:solidFill>
            </a:endParaRPr>
          </a:p>
        </p:txBody>
      </p:sp>
      <p:sp>
        <p:nvSpPr>
          <p:cNvPr id="20" name="Right Arrow 19">
            <a:hlinkClick r:id="" action="ppaction://hlinkshowjump?jump=nextslide"/>
          </p:cNvPr>
          <p:cNvSpPr/>
          <p:nvPr/>
        </p:nvSpPr>
        <p:spPr>
          <a:xfrm>
            <a:off x="7770091" y="1"/>
            <a:ext cx="1357746" cy="50749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itle 1"/>
          <p:cNvSpPr txBox="1">
            <a:spLocks/>
          </p:cNvSpPr>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Consumers care!</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ight Arrow 12">
            <a:hlinkClick r:id="" action="ppaction://hlinkshowjump?jump=previousslide"/>
          </p:cNvPr>
          <p:cNvSpPr/>
          <p:nvPr/>
        </p:nvSpPr>
        <p:spPr>
          <a:xfrm flipH="1">
            <a:off x="221673" y="30480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4" name="Right Arrow 13">
            <a:hlinkClick r:id="" action="ppaction://hlinkshowjump?jump=nextslide"/>
          </p:cNvPr>
          <p:cNvSpPr/>
          <p:nvPr/>
        </p:nvSpPr>
        <p:spPr>
          <a:xfrm>
            <a:off x="7592291" y="304811"/>
            <a:ext cx="1357746" cy="5306291"/>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ight Arrow 19">
            <a:hlinkClick r:id="" action="ppaction://hlinkshowjump?jump=nextslide"/>
          </p:cNvPr>
          <p:cNvSpPr/>
          <p:nvPr/>
        </p:nvSpPr>
        <p:spPr>
          <a:xfrm>
            <a:off x="7770091" y="1"/>
            <a:ext cx="1357746" cy="50749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itle 1"/>
          <p:cNvSpPr txBox="1">
            <a:spLocks/>
          </p:cNvSpPr>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chemeClr val="bg1"/>
                </a:solidFill>
                <a:effectLst/>
                <a:uLnTx/>
                <a:uFillTx/>
                <a:latin typeface="+mj-lt"/>
                <a:ea typeface="+mj-ea"/>
                <a:cs typeface="+mj-cs"/>
              </a:rPr>
              <a:t>CatchMark</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35842" name="Picture 2"/>
          <p:cNvPicPr>
            <a:picLocks noChangeAspect="1" noChangeArrowheads="1"/>
          </p:cNvPicPr>
          <p:nvPr/>
        </p:nvPicPr>
        <p:blipFill>
          <a:blip r:embed="rId2"/>
          <a:srcRect/>
          <a:stretch>
            <a:fillRect/>
          </a:stretch>
        </p:blipFill>
        <p:spPr bwMode="auto">
          <a:xfrm>
            <a:off x="1978891" y="1991602"/>
            <a:ext cx="5791200" cy="3619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Points</a:t>
            </a:r>
            <a:endParaRPr lang="en-US" dirty="0"/>
          </a:p>
        </p:txBody>
      </p:sp>
      <p:sp>
        <p:nvSpPr>
          <p:cNvPr id="3" name="Content Placeholder 2"/>
          <p:cNvSpPr>
            <a:spLocks noGrp="1"/>
          </p:cNvSpPr>
          <p:nvPr>
            <p:ph idx="1"/>
          </p:nvPr>
        </p:nvSpPr>
        <p:spPr/>
        <p:txBody>
          <a:bodyPr/>
          <a:lstStyle/>
          <a:p>
            <a:r>
              <a:rPr lang="en-US" dirty="0" smtClean="0"/>
              <a:t>Information Communication System</a:t>
            </a:r>
          </a:p>
          <a:p>
            <a:pPr lvl="1"/>
            <a:r>
              <a:rPr lang="en-US" dirty="0" smtClean="0"/>
              <a:t>Safety, logistics, certifications</a:t>
            </a:r>
          </a:p>
          <a:p>
            <a:pPr lvl="1"/>
            <a:r>
              <a:rPr lang="en-US" dirty="0" smtClean="0"/>
              <a:t>Customer/consumer marketing</a:t>
            </a:r>
          </a:p>
          <a:p>
            <a:r>
              <a:rPr lang="en-US" dirty="0" smtClean="0"/>
              <a:t>Broad adoption: Producer -&gt; Consumer</a:t>
            </a:r>
          </a:p>
          <a:p>
            <a:r>
              <a:rPr lang="en-US" dirty="0" smtClean="0"/>
              <a:t>Adaptable to workflows</a:t>
            </a:r>
          </a:p>
          <a:p>
            <a:r>
              <a:rPr lang="en-US" dirty="0" smtClean="0"/>
              <a:t>HarvestMark communicates what YOU choose to communicate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2"/>
          <p:cNvSpPr>
            <a:spLocks noGrp="1"/>
          </p:cNvSpPr>
          <p:nvPr>
            <p:ph idx="1"/>
          </p:nvPr>
        </p:nvSpPr>
        <p:spPr>
          <a:xfrm>
            <a:off x="903157" y="1066800"/>
            <a:ext cx="7086600" cy="1511508"/>
          </a:xfrm>
        </p:spPr>
        <p:txBody>
          <a:bodyPr/>
          <a:lstStyle/>
          <a:p>
            <a:pPr marL="0" indent="0" algn="ctr">
              <a:spcAft>
                <a:spcPts val="300"/>
              </a:spcAft>
              <a:buNone/>
            </a:pPr>
            <a:endParaRPr lang="en-US" sz="3200" dirty="0" smtClean="0">
              <a:solidFill>
                <a:srgbClr val="221F72"/>
              </a:solidFill>
            </a:endParaRPr>
          </a:p>
          <a:p>
            <a:pPr marL="0" indent="0" algn="ctr">
              <a:spcBef>
                <a:spcPts val="0"/>
              </a:spcBef>
              <a:spcAft>
                <a:spcPts val="0"/>
              </a:spcAft>
              <a:buNone/>
            </a:pPr>
            <a:r>
              <a:rPr lang="en-US" sz="4800" dirty="0" smtClean="0">
                <a:solidFill>
                  <a:srgbClr val="221F72"/>
                </a:solidFill>
              </a:rPr>
              <a:t>Questions?</a:t>
            </a:r>
          </a:p>
        </p:txBody>
      </p:sp>
      <p:sp>
        <p:nvSpPr>
          <p:cNvPr id="4" name="Content Placeholder 2"/>
          <p:cNvSpPr txBox="1">
            <a:spLocks/>
          </p:cNvSpPr>
          <p:nvPr/>
        </p:nvSpPr>
        <p:spPr bwMode="auto">
          <a:xfrm>
            <a:off x="903157" y="2338466"/>
            <a:ext cx="7086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20000"/>
              </a:spcBef>
              <a:spcAft>
                <a:spcPts val="300"/>
              </a:spcAft>
              <a:buClrTx/>
              <a:buSzTx/>
              <a:buFont typeface="Arial" pitchFamily="34" charset="0"/>
              <a:buNone/>
              <a:tabLst/>
              <a:defRPr/>
            </a:pPr>
            <a:endParaRPr kumimoji="0" lang="en-US" sz="3200" b="0" i="0" u="none" strike="noStrike" kern="1200" cap="none" spc="0" normalizeH="0" baseline="0" noProof="0" dirty="0" smtClean="0">
              <a:ln>
                <a:noFill/>
              </a:ln>
              <a:solidFill>
                <a:srgbClr val="221F72"/>
              </a:solidFill>
              <a:effectLst/>
              <a:uLnTx/>
              <a:uFillTx/>
              <a:latin typeface="+mj-lt"/>
              <a:ea typeface="+mn-ea"/>
              <a:cs typeface="+mn-cs"/>
            </a:endParaRPr>
          </a:p>
          <a:p>
            <a:pPr marL="0" marR="0" lvl="0" indent="0" algn="ctr" defTabSz="457200" rtl="0" eaLnBrk="1" fontAlgn="base" latinLnBrk="0" hangingPunct="1">
              <a:lnSpc>
                <a:spcPct val="100000"/>
              </a:lnSpc>
              <a:spcBef>
                <a:spcPts val="0"/>
              </a:spcBef>
              <a:spcAft>
                <a:spcPts val="0"/>
              </a:spcAft>
              <a:buClrTx/>
              <a:buSzTx/>
              <a:buFont typeface="Arial" pitchFamily="34" charset="0"/>
              <a:buNone/>
              <a:tabLst/>
              <a:defRPr/>
            </a:pPr>
            <a:r>
              <a:rPr lang="en-US" sz="3200" dirty="0" smtClean="0">
                <a:solidFill>
                  <a:srgbClr val="221F72"/>
                </a:solidFill>
                <a:latin typeface="+mj-lt"/>
              </a:rPr>
              <a:t>Jonathan Hawes</a:t>
            </a:r>
            <a:endParaRPr kumimoji="0" lang="en-US" sz="3200" b="0" i="0" u="none" strike="noStrike" kern="1200" cap="none" spc="0" normalizeH="0" baseline="0" noProof="0" dirty="0" smtClean="0">
              <a:ln>
                <a:noFill/>
              </a:ln>
              <a:solidFill>
                <a:srgbClr val="221F72"/>
              </a:solidFill>
              <a:effectLst/>
              <a:uLnTx/>
              <a:uFillTx/>
              <a:latin typeface="+mj-lt"/>
              <a:ea typeface="+mn-ea"/>
              <a:cs typeface="+mn-cs"/>
            </a:endParaRPr>
          </a:p>
          <a:p>
            <a:pPr marL="0" marR="0" lvl="0" indent="0" algn="ctr" defTabSz="457200" rtl="0" eaLnBrk="1" fontAlgn="base" latinLnBrk="0" hangingPunct="1">
              <a:lnSpc>
                <a:spcPct val="10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221F72"/>
                </a:solidFill>
                <a:effectLst/>
                <a:uLnTx/>
                <a:uFillTx/>
                <a:latin typeface="+mj-lt"/>
                <a:ea typeface="+mn-ea"/>
                <a:cs typeface="+mn-cs"/>
              </a:rPr>
              <a:t>Director, Business Development</a:t>
            </a:r>
          </a:p>
          <a:p>
            <a:pPr marL="0" marR="0" lvl="0" indent="0" algn="ctr" defTabSz="457200" rtl="0" eaLnBrk="1" fontAlgn="base" latinLnBrk="0" hangingPunct="1">
              <a:lnSpc>
                <a:spcPct val="10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rgbClr val="221F72"/>
                </a:solidFill>
                <a:effectLst/>
                <a:uLnTx/>
                <a:uFillTx/>
                <a:latin typeface="+mj-lt"/>
                <a:ea typeface="+mn-ea"/>
                <a:cs typeface="+mn-cs"/>
              </a:rPr>
              <a:t>HarvestMark</a:t>
            </a:r>
            <a:endParaRPr kumimoji="0" lang="en-US" sz="3200" b="0" i="0" u="none" strike="noStrike" kern="1200" cap="none" spc="0" normalizeH="0" baseline="0" noProof="0" dirty="0" smtClean="0">
              <a:ln>
                <a:noFill/>
              </a:ln>
              <a:solidFill>
                <a:srgbClr val="221F72"/>
              </a:solidFill>
              <a:effectLst/>
              <a:uLnTx/>
              <a:uFillTx/>
              <a:latin typeface="+mj-lt"/>
              <a:ea typeface="+mn-ea"/>
              <a:cs typeface="+mn-cs"/>
            </a:endParaRPr>
          </a:p>
          <a:p>
            <a:pPr marL="0" marR="0" lvl="0" indent="0" algn="ctr" defTabSz="457200" rtl="0" eaLnBrk="1" fontAlgn="base" latinLnBrk="0" hangingPunct="1">
              <a:lnSpc>
                <a:spcPct val="10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221F72"/>
                </a:solidFill>
                <a:effectLst/>
                <a:uLnTx/>
                <a:uFillTx/>
                <a:latin typeface="+mj-lt"/>
                <a:ea typeface="+mn-ea"/>
                <a:cs typeface="+mn-cs"/>
              </a:rPr>
              <a:t>+1 503 825 1866</a:t>
            </a:r>
          </a:p>
          <a:p>
            <a:pPr marL="0" marR="0" lvl="0" indent="0" algn="ctr" defTabSz="457200" rtl="0" eaLnBrk="1" fontAlgn="base" latinLnBrk="0" hangingPunct="1">
              <a:lnSpc>
                <a:spcPct val="100000"/>
              </a:lnSpc>
              <a:spcBef>
                <a:spcPts val="0"/>
              </a:spcBef>
              <a:spcAft>
                <a:spcPts val="0"/>
              </a:spcAft>
              <a:buClrTx/>
              <a:buSzTx/>
              <a:buFont typeface="Arial" pitchFamily="34" charset="0"/>
              <a:buNone/>
              <a:tabLst/>
              <a:defRPr/>
            </a:pPr>
            <a:r>
              <a:rPr lang="en-US" sz="3200" noProof="0" dirty="0" smtClean="0">
                <a:solidFill>
                  <a:srgbClr val="221F72"/>
                </a:solidFill>
                <a:latin typeface="+mj-lt"/>
              </a:rPr>
              <a:t>jhawes</a:t>
            </a:r>
            <a:r>
              <a:rPr kumimoji="0" lang="en-US" sz="3200" b="0" i="0" u="none" strike="noStrike" kern="1200" cap="none" spc="0" normalizeH="0" baseline="0" noProof="0" dirty="0" smtClean="0">
                <a:ln>
                  <a:noFill/>
                </a:ln>
                <a:solidFill>
                  <a:srgbClr val="221F72"/>
                </a:solidFill>
                <a:effectLst/>
                <a:uLnTx/>
                <a:uFillTx/>
                <a:latin typeface="+mj-lt"/>
                <a:ea typeface="+mn-ea"/>
                <a:cs typeface="+mn-cs"/>
              </a:rPr>
              <a:t>@harvestmark.com</a:t>
            </a:r>
          </a:p>
          <a:p>
            <a:pPr marL="0" marR="0" lvl="0" indent="0" algn="ctr" defTabSz="457200" rtl="0" eaLnBrk="1" fontAlgn="base" latinLnBrk="0" hangingPunct="1">
              <a:lnSpc>
                <a:spcPct val="10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221F72"/>
                </a:solidFill>
                <a:effectLst/>
                <a:uLnTx/>
                <a:uFillTx/>
                <a:latin typeface="+mj-lt"/>
                <a:ea typeface="+mn-ea"/>
                <a:cs typeface="+mn-cs"/>
              </a:rPr>
              <a:t>www.harvestmark.com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207818"/>
            <a:ext cx="8229600" cy="792162"/>
          </a:xfrm>
        </p:spPr>
        <p:txBody>
          <a:bodyPr>
            <a:normAutofit/>
          </a:bodyPr>
          <a:lstStyle/>
          <a:p>
            <a:r>
              <a:rPr lang="en-US" sz="3200" dirty="0" smtClean="0"/>
              <a:t>What is Traceability?</a:t>
            </a:r>
            <a:endParaRPr lang="en-US" sz="3200" dirty="0"/>
          </a:p>
        </p:txBody>
      </p:sp>
      <p:grpSp>
        <p:nvGrpSpPr>
          <p:cNvPr id="11" name="Group 10"/>
          <p:cNvGrpSpPr/>
          <p:nvPr/>
        </p:nvGrpSpPr>
        <p:grpSpPr>
          <a:xfrm>
            <a:off x="544933" y="2386309"/>
            <a:ext cx="2587274" cy="3562323"/>
            <a:chOff x="1492783" y="493580"/>
            <a:chExt cx="2587274" cy="3562323"/>
          </a:xfrm>
        </p:grpSpPr>
        <p:pic>
          <p:nvPicPr>
            <p:cNvPr id="5" name="Picture 4" descr="strawberries.JPG"/>
            <p:cNvPicPr>
              <a:picLocks noChangeAspect="1"/>
            </p:cNvPicPr>
            <p:nvPr/>
          </p:nvPicPr>
          <p:blipFill>
            <a:blip r:embed="rId3" cstate="print"/>
            <a:stretch>
              <a:fillRect/>
            </a:stretch>
          </p:blipFill>
          <p:spPr>
            <a:xfrm>
              <a:off x="1492783" y="493580"/>
              <a:ext cx="2587274" cy="1721802"/>
            </a:xfrm>
            <a:prstGeom prst="rect">
              <a:avLst/>
            </a:prstGeom>
            <a:effectLst>
              <a:reflection stA="50000" endPos="75000" dist="12700" dir="5400000" sy="-100000" algn="bl" rotWithShape="0"/>
            </a:effectLst>
          </p:spPr>
        </p:pic>
        <p:sp>
          <p:nvSpPr>
            <p:cNvPr id="6" name="TextBox 5"/>
            <p:cNvSpPr txBox="1"/>
            <p:nvPr/>
          </p:nvSpPr>
          <p:spPr>
            <a:xfrm>
              <a:off x="1801959" y="3686571"/>
              <a:ext cx="2135200" cy="369332"/>
            </a:xfrm>
            <a:prstGeom prst="rect">
              <a:avLst/>
            </a:prstGeom>
            <a:noFill/>
          </p:spPr>
          <p:txBody>
            <a:bodyPr wrap="none" rtlCol="0">
              <a:spAutoFit/>
            </a:bodyPr>
            <a:lstStyle/>
            <a:p>
              <a:r>
                <a:rPr lang="en-US" b="1" dirty="0" smtClean="0">
                  <a:solidFill>
                    <a:srgbClr val="C3DB8F"/>
                  </a:solidFill>
                </a:rPr>
                <a:t>Where was I grown?</a:t>
              </a:r>
              <a:endParaRPr lang="en-US" b="1" dirty="0">
                <a:solidFill>
                  <a:srgbClr val="C3DB8F"/>
                </a:solidFill>
              </a:endParaRPr>
            </a:p>
          </p:txBody>
        </p:sp>
      </p:grpSp>
      <p:grpSp>
        <p:nvGrpSpPr>
          <p:cNvPr id="18" name="Group 17"/>
          <p:cNvGrpSpPr/>
          <p:nvPr/>
        </p:nvGrpSpPr>
        <p:grpSpPr>
          <a:xfrm>
            <a:off x="3252865" y="2490096"/>
            <a:ext cx="2664882" cy="3517896"/>
            <a:chOff x="6096080" y="2275436"/>
            <a:chExt cx="2664882" cy="3517896"/>
          </a:xfrm>
        </p:grpSpPr>
        <p:sp>
          <p:nvSpPr>
            <p:cNvPr id="8" name="TextBox 7"/>
            <p:cNvSpPr txBox="1"/>
            <p:nvPr/>
          </p:nvSpPr>
          <p:spPr>
            <a:xfrm>
              <a:off x="6941544" y="5424000"/>
              <a:ext cx="1174873" cy="369332"/>
            </a:xfrm>
            <a:prstGeom prst="rect">
              <a:avLst/>
            </a:prstGeom>
            <a:noFill/>
          </p:spPr>
          <p:txBody>
            <a:bodyPr wrap="none" rtlCol="0">
              <a:spAutoFit/>
            </a:bodyPr>
            <a:lstStyle/>
            <a:p>
              <a:r>
                <a:rPr lang="en-US" b="1" dirty="0" smtClean="0">
                  <a:solidFill>
                    <a:schemeClr val="accent3">
                      <a:lumMod val="60000"/>
                      <a:lumOff val="40000"/>
                    </a:schemeClr>
                  </a:solidFill>
                </a:rPr>
                <a:t>Am I safe?</a:t>
              </a:r>
              <a:endParaRPr lang="en-US" b="1" dirty="0">
                <a:solidFill>
                  <a:schemeClr val="accent3">
                    <a:lumMod val="60000"/>
                    <a:lumOff val="40000"/>
                  </a:schemeClr>
                </a:solidFill>
              </a:endParaRPr>
            </a:p>
          </p:txBody>
        </p:sp>
        <p:pic>
          <p:nvPicPr>
            <p:cNvPr id="7" name="Picture 6" descr="tomato.jpg"/>
            <p:cNvPicPr>
              <a:picLocks noChangeAspect="1"/>
            </p:cNvPicPr>
            <p:nvPr/>
          </p:nvPicPr>
          <p:blipFill>
            <a:blip r:embed="rId4"/>
            <a:stretch>
              <a:fillRect/>
            </a:stretch>
          </p:blipFill>
          <p:spPr>
            <a:xfrm>
              <a:off x="6096080" y="2275436"/>
              <a:ext cx="2664882" cy="1768227"/>
            </a:xfrm>
            <a:prstGeom prst="rect">
              <a:avLst/>
            </a:prstGeom>
            <a:effectLst>
              <a:reflection stA="50000" endPos="75000" dist="12700" dir="5400000" sy="-100000" algn="bl" rotWithShape="0"/>
            </a:effectLst>
          </p:spPr>
        </p:pic>
      </p:grpSp>
      <p:grpSp>
        <p:nvGrpSpPr>
          <p:cNvPr id="17" name="Group 16"/>
          <p:cNvGrpSpPr/>
          <p:nvPr/>
        </p:nvGrpSpPr>
        <p:grpSpPr>
          <a:xfrm>
            <a:off x="6239974" y="2322668"/>
            <a:ext cx="2761077" cy="3685324"/>
            <a:chOff x="3259406" y="1923342"/>
            <a:chExt cx="2761077" cy="3685324"/>
          </a:xfrm>
        </p:grpSpPr>
        <p:pic>
          <p:nvPicPr>
            <p:cNvPr id="9" name="Picture 8" descr="iStock_000003121223XSmall.jpg"/>
            <p:cNvPicPr>
              <a:picLocks noChangeAspect="1"/>
            </p:cNvPicPr>
            <p:nvPr/>
          </p:nvPicPr>
          <p:blipFill>
            <a:blip r:embed="rId5"/>
            <a:stretch>
              <a:fillRect/>
            </a:stretch>
          </p:blipFill>
          <p:spPr>
            <a:xfrm>
              <a:off x="3601914" y="1923342"/>
              <a:ext cx="2329301" cy="1746974"/>
            </a:xfrm>
            <a:prstGeom prst="rect">
              <a:avLst/>
            </a:prstGeom>
            <a:effectLst>
              <a:reflection stA="50000" endPos="75000" dist="12700" dir="5400000" sy="-100000" algn="bl" rotWithShape="0"/>
            </a:effectLst>
          </p:spPr>
        </p:pic>
        <p:sp>
          <p:nvSpPr>
            <p:cNvPr id="10" name="TextBox 9"/>
            <p:cNvSpPr txBox="1"/>
            <p:nvPr/>
          </p:nvSpPr>
          <p:spPr>
            <a:xfrm>
              <a:off x="3259406" y="5239334"/>
              <a:ext cx="2761077" cy="369332"/>
            </a:xfrm>
            <a:prstGeom prst="rect">
              <a:avLst/>
            </a:prstGeom>
            <a:noFill/>
          </p:spPr>
          <p:txBody>
            <a:bodyPr wrap="none" rtlCol="0">
              <a:spAutoFit/>
            </a:bodyPr>
            <a:lstStyle/>
            <a:p>
              <a:r>
                <a:rPr lang="en-US" b="1" dirty="0" smtClean="0">
                  <a:solidFill>
                    <a:schemeClr val="accent3">
                      <a:lumMod val="60000"/>
                      <a:lumOff val="40000"/>
                    </a:schemeClr>
                  </a:solidFill>
                </a:rPr>
                <a:t>Am I authentic or recalled?</a:t>
              </a:r>
              <a:endParaRPr lang="en-US" b="1" dirty="0">
                <a:solidFill>
                  <a:schemeClr val="accent3">
                    <a:lumMod val="60000"/>
                    <a:lumOff val="40000"/>
                  </a:schemeClr>
                </a:solidFill>
              </a:endParaRPr>
            </a:p>
          </p:txBody>
        </p:sp>
      </p:grpSp>
      <p:sp>
        <p:nvSpPr>
          <p:cNvPr id="16" name="TextBox 15"/>
          <p:cNvSpPr txBox="1"/>
          <p:nvPr/>
        </p:nvSpPr>
        <p:spPr>
          <a:xfrm>
            <a:off x="1041826" y="1365934"/>
            <a:ext cx="8034822" cy="523220"/>
          </a:xfrm>
          <a:prstGeom prst="rect">
            <a:avLst/>
          </a:prstGeom>
          <a:noFill/>
        </p:spPr>
        <p:txBody>
          <a:bodyPr wrap="none" rtlCol="0">
            <a:spAutoFit/>
          </a:bodyPr>
          <a:lstStyle/>
          <a:p>
            <a:r>
              <a:rPr lang="en-US" dirty="0" smtClean="0"/>
              <a:t>A whole new way of thinking about the </a:t>
            </a:r>
            <a:r>
              <a:rPr lang="en-US" sz="2800" dirty="0" smtClean="0">
                <a:solidFill>
                  <a:schemeClr val="tx1">
                    <a:lumMod val="95000"/>
                  </a:schemeClr>
                </a:solidFill>
              </a:rPr>
              <a:t>information </a:t>
            </a:r>
            <a:r>
              <a:rPr lang="en-US" dirty="0" smtClean="0"/>
              <a:t>associated with products</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experience</a:t>
            </a:r>
            <a:endParaRPr lang="en-US" dirty="0"/>
          </a:p>
        </p:txBody>
      </p:sp>
      <p:sp>
        <p:nvSpPr>
          <p:cNvPr id="3" name="Content Placeholder 2"/>
          <p:cNvSpPr>
            <a:spLocks noGrp="1"/>
          </p:cNvSpPr>
          <p:nvPr>
            <p:ph idx="1"/>
          </p:nvPr>
        </p:nvSpPr>
        <p:spPr>
          <a:xfrm>
            <a:off x="457200" y="1628480"/>
            <a:ext cx="4129791" cy="4303713"/>
          </a:xfrm>
        </p:spPr>
        <p:txBody>
          <a:bodyPr/>
          <a:lstStyle/>
          <a:p>
            <a:pPr>
              <a:spcAft>
                <a:spcPts val="300"/>
              </a:spcAft>
            </a:pPr>
            <a:r>
              <a:rPr lang="en-US" dirty="0" smtClean="0"/>
              <a:t>Trusted leader in food traceability – founded 2004</a:t>
            </a:r>
          </a:p>
          <a:p>
            <a:pPr>
              <a:spcAft>
                <a:spcPts val="300"/>
              </a:spcAft>
            </a:pPr>
            <a:r>
              <a:rPr lang="en-US" dirty="0" smtClean="0"/>
              <a:t>Over </a:t>
            </a:r>
            <a:r>
              <a:rPr lang="en-US" b="1" dirty="0" smtClean="0"/>
              <a:t>1.4 billion </a:t>
            </a:r>
            <a:r>
              <a:rPr lang="en-US" dirty="0" smtClean="0"/>
              <a:t>items traced, 150+ grower/shippers currently using </a:t>
            </a:r>
            <a:r>
              <a:rPr lang="en-US" dirty="0" err="1" smtClean="0"/>
              <a:t>HarvestMark</a:t>
            </a:r>
            <a:endParaRPr lang="en-US" dirty="0" smtClean="0"/>
          </a:p>
          <a:p>
            <a:pPr>
              <a:spcAft>
                <a:spcPts val="300"/>
              </a:spcAft>
            </a:pPr>
            <a:r>
              <a:rPr lang="en-US" dirty="0"/>
              <a:t>I</a:t>
            </a:r>
            <a:r>
              <a:rPr lang="en-US" dirty="0" smtClean="0"/>
              <a:t>nfrastructure in place</a:t>
            </a:r>
          </a:p>
          <a:p>
            <a:pPr>
              <a:spcAft>
                <a:spcPts val="300"/>
              </a:spcAft>
            </a:pPr>
            <a:r>
              <a:rPr lang="en-US" dirty="0" smtClean="0"/>
              <a:t>Customer awareness and preference strong and growing</a:t>
            </a:r>
          </a:p>
        </p:txBody>
      </p:sp>
      <p:pic>
        <p:nvPicPr>
          <p:cNvPr id="12" name="Picture 11" descr="Hi res jpeg 10-07.JPG"/>
          <p:cNvPicPr>
            <a:picLocks noChangeAspect="1"/>
          </p:cNvPicPr>
          <p:nvPr/>
        </p:nvPicPr>
        <p:blipFill>
          <a:blip r:embed="rId3" cstate="email"/>
          <a:stretch>
            <a:fillRect/>
          </a:stretch>
        </p:blipFill>
        <p:spPr>
          <a:xfrm>
            <a:off x="6158733" y="1770943"/>
            <a:ext cx="1114909" cy="321093"/>
          </a:xfrm>
          <a:prstGeom prst="rect">
            <a:avLst/>
          </a:prstGeom>
        </p:spPr>
      </p:pic>
      <p:pic>
        <p:nvPicPr>
          <p:cNvPr id="13" name="Picture 3"/>
          <p:cNvPicPr>
            <a:picLocks noChangeAspect="1" noChangeArrowheads="1"/>
          </p:cNvPicPr>
          <p:nvPr/>
        </p:nvPicPr>
        <p:blipFill>
          <a:blip r:embed="rId4" cstate="email"/>
          <a:srcRect/>
          <a:stretch>
            <a:fillRect/>
          </a:stretch>
        </p:blipFill>
        <p:spPr bwMode="auto">
          <a:xfrm>
            <a:off x="4928028" y="4712559"/>
            <a:ext cx="801138" cy="399768"/>
          </a:xfrm>
          <a:prstGeom prst="rect">
            <a:avLst/>
          </a:prstGeom>
          <a:noFill/>
          <a:ln w="9525">
            <a:noFill/>
            <a:miter lim="800000"/>
            <a:headEnd/>
            <a:tailEnd/>
          </a:ln>
          <a:effectLst/>
        </p:spPr>
      </p:pic>
      <p:pic>
        <p:nvPicPr>
          <p:cNvPr id="14" name="Picture 5"/>
          <p:cNvPicPr>
            <a:picLocks noChangeAspect="1" noChangeArrowheads="1"/>
          </p:cNvPicPr>
          <p:nvPr/>
        </p:nvPicPr>
        <p:blipFill>
          <a:blip r:embed="rId5" cstate="email"/>
          <a:srcRect/>
          <a:stretch>
            <a:fillRect/>
          </a:stretch>
        </p:blipFill>
        <p:spPr bwMode="auto">
          <a:xfrm>
            <a:off x="4843373" y="1385454"/>
            <a:ext cx="1030954" cy="908530"/>
          </a:xfrm>
          <a:prstGeom prst="rect">
            <a:avLst/>
          </a:prstGeom>
          <a:noFill/>
          <a:ln w="9525">
            <a:noFill/>
            <a:miter lim="800000"/>
            <a:headEnd/>
            <a:tailEnd/>
          </a:ln>
          <a:effectLst/>
        </p:spPr>
      </p:pic>
      <p:pic>
        <p:nvPicPr>
          <p:cNvPr id="15" name="Picture 6"/>
          <p:cNvPicPr>
            <a:picLocks noChangeAspect="1" noChangeArrowheads="1"/>
          </p:cNvPicPr>
          <p:nvPr/>
        </p:nvPicPr>
        <p:blipFill>
          <a:blip r:embed="rId6" cstate="email"/>
          <a:srcRect/>
          <a:stretch>
            <a:fillRect/>
          </a:stretch>
        </p:blipFill>
        <p:spPr bwMode="auto">
          <a:xfrm>
            <a:off x="7273642" y="3416474"/>
            <a:ext cx="1169684" cy="587489"/>
          </a:xfrm>
          <a:prstGeom prst="rect">
            <a:avLst/>
          </a:prstGeom>
          <a:noFill/>
          <a:ln w="9525">
            <a:noFill/>
            <a:miter lim="800000"/>
            <a:headEnd/>
            <a:tailEnd/>
          </a:ln>
          <a:effectLst/>
        </p:spPr>
      </p:pic>
      <p:pic>
        <p:nvPicPr>
          <p:cNvPr id="16" name="Picture 7"/>
          <p:cNvPicPr>
            <a:picLocks noChangeAspect="1" noChangeArrowheads="1"/>
          </p:cNvPicPr>
          <p:nvPr/>
        </p:nvPicPr>
        <p:blipFill>
          <a:blip r:embed="rId7" cstate="email"/>
          <a:srcRect/>
          <a:stretch>
            <a:fillRect/>
          </a:stretch>
        </p:blipFill>
        <p:spPr bwMode="auto">
          <a:xfrm>
            <a:off x="7501535" y="1424747"/>
            <a:ext cx="875108" cy="875108"/>
          </a:xfrm>
          <a:prstGeom prst="rect">
            <a:avLst/>
          </a:prstGeom>
          <a:noFill/>
          <a:ln w="9525">
            <a:noFill/>
            <a:miter lim="800000"/>
            <a:headEnd/>
            <a:tailEnd/>
          </a:ln>
          <a:effectLst/>
        </p:spPr>
      </p:pic>
      <p:grpSp>
        <p:nvGrpSpPr>
          <p:cNvPr id="17" name="Group 16"/>
          <p:cNvGrpSpPr/>
          <p:nvPr/>
        </p:nvGrpSpPr>
        <p:grpSpPr>
          <a:xfrm>
            <a:off x="6180597" y="3678079"/>
            <a:ext cx="1203882" cy="783083"/>
            <a:chOff x="7412355" y="2331244"/>
            <a:chExt cx="1122045" cy="564356"/>
          </a:xfrm>
        </p:grpSpPr>
        <p:pic>
          <p:nvPicPr>
            <p:cNvPr id="18" name="Picture 9"/>
            <p:cNvPicPr>
              <a:picLocks noChangeAspect="1" noChangeArrowheads="1"/>
            </p:cNvPicPr>
            <p:nvPr/>
          </p:nvPicPr>
          <p:blipFill>
            <a:blip r:embed="rId8" cstate="email"/>
            <a:srcRect/>
            <a:stretch>
              <a:fillRect/>
            </a:stretch>
          </p:blipFill>
          <p:spPr bwMode="auto">
            <a:xfrm>
              <a:off x="7412355" y="2331244"/>
              <a:ext cx="914646" cy="564356"/>
            </a:xfrm>
            <a:prstGeom prst="rect">
              <a:avLst/>
            </a:prstGeom>
            <a:noFill/>
            <a:ln w="9525">
              <a:noFill/>
              <a:miter lim="800000"/>
              <a:headEnd/>
              <a:tailEnd/>
            </a:ln>
            <a:effectLst/>
          </p:spPr>
        </p:pic>
        <p:sp>
          <p:nvSpPr>
            <p:cNvPr id="19" name="Isosceles Triangle 18"/>
            <p:cNvSpPr/>
            <p:nvPr/>
          </p:nvSpPr>
          <p:spPr bwMode="auto">
            <a:xfrm>
              <a:off x="7986712" y="2667000"/>
              <a:ext cx="547688" cy="2286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26" charset="0"/>
              </a:endParaRPr>
            </a:p>
          </p:txBody>
        </p:sp>
      </p:grpSp>
      <p:pic>
        <p:nvPicPr>
          <p:cNvPr id="20" name="Picture 12"/>
          <p:cNvPicPr>
            <a:picLocks noChangeAspect="1" noChangeArrowheads="1"/>
          </p:cNvPicPr>
          <p:nvPr/>
        </p:nvPicPr>
        <p:blipFill>
          <a:blip r:embed="rId9" cstate="email"/>
          <a:srcRect/>
          <a:stretch>
            <a:fillRect/>
          </a:stretch>
        </p:blipFill>
        <p:spPr bwMode="auto">
          <a:xfrm>
            <a:off x="7332732" y="2570018"/>
            <a:ext cx="986928" cy="249855"/>
          </a:xfrm>
          <a:prstGeom prst="rect">
            <a:avLst/>
          </a:prstGeom>
          <a:noFill/>
          <a:ln w="9525">
            <a:noFill/>
            <a:miter lim="800000"/>
            <a:headEnd/>
            <a:tailEnd/>
          </a:ln>
          <a:effectLst/>
        </p:spPr>
      </p:pic>
      <p:grpSp>
        <p:nvGrpSpPr>
          <p:cNvPr id="21" name="Group 23"/>
          <p:cNvGrpSpPr/>
          <p:nvPr/>
        </p:nvGrpSpPr>
        <p:grpSpPr>
          <a:xfrm>
            <a:off x="7273642" y="4122497"/>
            <a:ext cx="1089829" cy="324812"/>
            <a:chOff x="5995970" y="4648200"/>
            <a:chExt cx="1661862" cy="495300"/>
          </a:xfrm>
        </p:grpSpPr>
        <p:pic>
          <p:nvPicPr>
            <p:cNvPr id="22" name="Picture 15"/>
            <p:cNvPicPr>
              <a:picLocks noChangeAspect="1" noChangeArrowheads="1"/>
            </p:cNvPicPr>
            <p:nvPr/>
          </p:nvPicPr>
          <p:blipFill>
            <a:blip r:embed="rId10" cstate="email"/>
            <a:srcRect/>
            <a:stretch>
              <a:fillRect/>
            </a:stretch>
          </p:blipFill>
          <p:spPr bwMode="auto">
            <a:xfrm>
              <a:off x="5995970" y="4648200"/>
              <a:ext cx="1661862" cy="495300"/>
            </a:xfrm>
            <a:prstGeom prst="rect">
              <a:avLst/>
            </a:prstGeom>
            <a:noFill/>
            <a:ln w="9525">
              <a:noFill/>
              <a:miter lim="800000"/>
              <a:headEnd/>
              <a:tailEnd/>
            </a:ln>
            <a:effectLst/>
          </p:spPr>
        </p:pic>
        <p:sp>
          <p:nvSpPr>
            <p:cNvPr id="23" name="Rectangle 22"/>
            <p:cNvSpPr/>
            <p:nvPr/>
          </p:nvSpPr>
          <p:spPr bwMode="auto">
            <a:xfrm>
              <a:off x="5995970" y="4800600"/>
              <a:ext cx="70963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26" charset="0"/>
              </a:endParaRPr>
            </a:p>
          </p:txBody>
        </p:sp>
      </p:grpSp>
      <p:pic>
        <p:nvPicPr>
          <p:cNvPr id="24" name="Picture 16"/>
          <p:cNvPicPr>
            <a:picLocks noChangeAspect="1" noChangeArrowheads="1"/>
          </p:cNvPicPr>
          <p:nvPr/>
        </p:nvPicPr>
        <p:blipFill>
          <a:blip r:embed="rId11" cstate="email"/>
          <a:srcRect/>
          <a:stretch>
            <a:fillRect/>
          </a:stretch>
        </p:blipFill>
        <p:spPr bwMode="auto">
          <a:xfrm>
            <a:off x="6116610" y="4777274"/>
            <a:ext cx="949215" cy="305680"/>
          </a:xfrm>
          <a:prstGeom prst="rect">
            <a:avLst/>
          </a:prstGeom>
          <a:noFill/>
          <a:ln w="9525">
            <a:noFill/>
            <a:miter lim="800000"/>
            <a:headEnd/>
            <a:tailEnd/>
          </a:ln>
          <a:effectLst/>
        </p:spPr>
      </p:pic>
      <p:pic>
        <p:nvPicPr>
          <p:cNvPr id="25" name="Picture 17"/>
          <p:cNvPicPr>
            <a:picLocks noChangeAspect="1" noChangeArrowheads="1"/>
          </p:cNvPicPr>
          <p:nvPr/>
        </p:nvPicPr>
        <p:blipFill>
          <a:blip r:embed="rId12" cstate="email"/>
          <a:srcRect/>
          <a:stretch>
            <a:fillRect/>
          </a:stretch>
        </p:blipFill>
        <p:spPr bwMode="auto">
          <a:xfrm>
            <a:off x="4835242" y="3781150"/>
            <a:ext cx="1207055" cy="804703"/>
          </a:xfrm>
          <a:prstGeom prst="rect">
            <a:avLst/>
          </a:prstGeom>
          <a:noFill/>
          <a:ln w="9525">
            <a:noFill/>
            <a:miter lim="800000"/>
            <a:headEnd/>
            <a:tailEnd/>
          </a:ln>
          <a:effectLst/>
        </p:spPr>
      </p:pic>
      <p:pic>
        <p:nvPicPr>
          <p:cNvPr id="26" name="Picture 7" descr="GS1"/>
          <p:cNvPicPr>
            <a:picLocks noChangeAspect="1" noChangeArrowheads="1"/>
          </p:cNvPicPr>
          <p:nvPr/>
        </p:nvPicPr>
        <p:blipFill>
          <a:blip r:embed="rId13"/>
          <a:srcRect/>
          <a:stretch>
            <a:fillRect/>
          </a:stretch>
        </p:blipFill>
        <p:spPr bwMode="auto">
          <a:xfrm>
            <a:off x="7750378" y="4966854"/>
            <a:ext cx="673185" cy="852055"/>
          </a:xfrm>
          <a:prstGeom prst="rect">
            <a:avLst/>
          </a:prstGeom>
          <a:noFill/>
          <a:ln w="9525">
            <a:noFill/>
            <a:miter lim="800000"/>
            <a:headEnd/>
            <a:tailEnd/>
          </a:ln>
        </p:spPr>
      </p:pic>
      <p:pic>
        <p:nvPicPr>
          <p:cNvPr id="27" name="Picture 10" descr="http://cdn.yottamark.com/portal/52/logo_52.jpg"/>
          <p:cNvPicPr>
            <a:picLocks noChangeAspect="1" noChangeArrowheads="1"/>
          </p:cNvPicPr>
          <p:nvPr/>
        </p:nvPicPr>
        <p:blipFill>
          <a:blip r:embed="rId14" cstate="screen"/>
          <a:srcRect/>
          <a:stretch>
            <a:fillRect/>
          </a:stretch>
        </p:blipFill>
        <p:spPr bwMode="auto">
          <a:xfrm>
            <a:off x="7329059" y="2917109"/>
            <a:ext cx="1239588" cy="394127"/>
          </a:xfrm>
          <a:prstGeom prst="rect">
            <a:avLst/>
          </a:prstGeom>
          <a:noFill/>
        </p:spPr>
      </p:pic>
      <p:pic>
        <p:nvPicPr>
          <p:cNvPr id="28" name="Picture 12" descr="http://cdn.yottamark.com/portal/35/logo_35.jpg"/>
          <p:cNvPicPr>
            <a:picLocks noChangeAspect="1" noChangeArrowheads="1"/>
          </p:cNvPicPr>
          <p:nvPr/>
        </p:nvPicPr>
        <p:blipFill>
          <a:blip r:embed="rId15" cstate="screen"/>
          <a:srcRect/>
          <a:stretch>
            <a:fillRect/>
          </a:stretch>
        </p:blipFill>
        <p:spPr bwMode="auto">
          <a:xfrm>
            <a:off x="6108358" y="5333495"/>
            <a:ext cx="1026736" cy="521266"/>
          </a:xfrm>
          <a:prstGeom prst="rect">
            <a:avLst/>
          </a:prstGeom>
          <a:noFill/>
        </p:spPr>
      </p:pic>
      <p:pic>
        <p:nvPicPr>
          <p:cNvPr id="29" name="Picture 14" descr="http://cdn.yottamark.com/portal/46/logo_46.jpg"/>
          <p:cNvPicPr>
            <a:picLocks noChangeAspect="1" noChangeArrowheads="1"/>
          </p:cNvPicPr>
          <p:nvPr/>
        </p:nvPicPr>
        <p:blipFill>
          <a:blip r:embed="rId16" cstate="screen"/>
          <a:srcRect/>
          <a:stretch>
            <a:fillRect/>
          </a:stretch>
        </p:blipFill>
        <p:spPr bwMode="auto">
          <a:xfrm>
            <a:off x="6248405" y="2562872"/>
            <a:ext cx="813539" cy="734510"/>
          </a:xfrm>
          <a:prstGeom prst="rect">
            <a:avLst/>
          </a:prstGeom>
          <a:noFill/>
        </p:spPr>
      </p:pic>
      <p:pic>
        <p:nvPicPr>
          <p:cNvPr id="30" name="Picture 3"/>
          <p:cNvPicPr>
            <a:picLocks noChangeAspect="1" noChangeArrowheads="1"/>
          </p:cNvPicPr>
          <p:nvPr/>
        </p:nvPicPr>
        <p:blipFill>
          <a:blip r:embed="rId17" cstate="screen"/>
          <a:srcRect/>
          <a:stretch>
            <a:fillRect/>
          </a:stretch>
        </p:blipFill>
        <p:spPr bwMode="auto">
          <a:xfrm>
            <a:off x="4938735" y="5278820"/>
            <a:ext cx="729493" cy="664780"/>
          </a:xfrm>
          <a:prstGeom prst="rect">
            <a:avLst/>
          </a:prstGeom>
          <a:noFill/>
          <a:ln w="9525">
            <a:noFill/>
            <a:miter lim="800000"/>
            <a:headEnd/>
            <a:tailEnd/>
          </a:ln>
        </p:spPr>
      </p:pic>
      <p:pic>
        <p:nvPicPr>
          <p:cNvPr id="31" name="Picture 2"/>
          <p:cNvPicPr>
            <a:picLocks noChangeAspect="1" noChangeArrowheads="1"/>
          </p:cNvPicPr>
          <p:nvPr/>
        </p:nvPicPr>
        <p:blipFill>
          <a:blip r:embed="rId18" cstate="screen"/>
          <a:srcRect/>
          <a:stretch>
            <a:fillRect/>
          </a:stretch>
        </p:blipFill>
        <p:spPr bwMode="auto">
          <a:xfrm>
            <a:off x="4904508" y="2542188"/>
            <a:ext cx="983673" cy="971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a:hlinkClick r:id="" action="ppaction://hlinkshowjump?jump=previousslide"/>
          </p:cNvPr>
          <p:cNvSpPr/>
          <p:nvPr/>
        </p:nvSpPr>
        <p:spPr>
          <a:xfrm flipH="1">
            <a:off x="221673" y="30480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4" name="Right Arrow 13">
            <a:hlinkClick r:id="" action="ppaction://hlinkshowjump?jump=nextslide"/>
          </p:cNvPr>
          <p:cNvSpPr/>
          <p:nvPr/>
        </p:nvSpPr>
        <p:spPr>
          <a:xfrm>
            <a:off x="7592291" y="304811"/>
            <a:ext cx="1357746" cy="5306291"/>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ight Arrow 19">
            <a:hlinkClick r:id="" action="ppaction://hlinkshowjump?jump=nextslide"/>
          </p:cNvPr>
          <p:cNvSpPr/>
          <p:nvPr/>
        </p:nvSpPr>
        <p:spPr>
          <a:xfrm>
            <a:off x="7770091" y="1"/>
            <a:ext cx="1357746" cy="50749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itle 1"/>
          <p:cNvSpPr txBox="1">
            <a:spLocks/>
          </p:cNvSpPr>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3600" dirty="0" smtClean="0">
                <a:solidFill>
                  <a:schemeClr val="bg1"/>
                </a:solidFill>
                <a:latin typeface="+mj-lt"/>
                <a:ea typeface="+mj-ea"/>
                <a:cs typeface="+mj-cs"/>
              </a:rPr>
              <a:t>Traceability </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is happening now….</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12" name="Picture 2" descr="S:\Operations\Deployments\Customers\Del Campo\Label\images\Del_Campo_label_0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994" y="1450976"/>
            <a:ext cx="1357312" cy="1363662"/>
          </a:xfrm>
          <a:prstGeom prst="rect">
            <a:avLst/>
          </a:prstGeom>
          <a:noFill/>
          <a:ln w="9525">
            <a:noFill/>
            <a:miter lim="800000"/>
            <a:headEnd/>
            <a:tailEnd/>
          </a:ln>
        </p:spPr>
      </p:pic>
      <p:pic>
        <p:nvPicPr>
          <p:cNvPr id="18" name="Picture 2"/>
          <p:cNvPicPr>
            <a:picLocks noChangeAspect="1" noChangeArrowheads="1"/>
          </p:cNvPicPr>
          <p:nvPr/>
        </p:nvPicPr>
        <p:blipFill>
          <a:blip r:embed="rId3"/>
          <a:srcRect l="57619"/>
          <a:stretch>
            <a:fillRect/>
          </a:stretch>
        </p:blipFill>
        <p:spPr bwMode="auto">
          <a:xfrm>
            <a:off x="3158331" y="1506538"/>
            <a:ext cx="925513" cy="1354138"/>
          </a:xfrm>
          <a:prstGeom prst="rect">
            <a:avLst/>
          </a:prstGeom>
          <a:noFill/>
          <a:ln w="9525">
            <a:noFill/>
            <a:miter lim="800000"/>
            <a:headEnd/>
            <a:tailEnd/>
          </a:ln>
        </p:spPr>
      </p:pic>
      <p:pic>
        <p:nvPicPr>
          <p:cNvPr id="19"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3844" y="1631951"/>
            <a:ext cx="985837" cy="931862"/>
          </a:xfrm>
          <a:prstGeom prst="rect">
            <a:avLst/>
          </a:prstGeom>
          <a:noFill/>
          <a:ln w="9525">
            <a:noFill/>
            <a:miter lim="800000"/>
            <a:headEnd/>
            <a:tailEnd/>
          </a:ln>
        </p:spPr>
      </p:pic>
      <p:pic>
        <p:nvPicPr>
          <p:cNvPr id="21" name="Picture 2" descr="S:\Operations\Deployments\Customers\Westlake\Label\BlueberryBleuets_Plates H8779.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28306" y="2705101"/>
            <a:ext cx="1189038" cy="1112837"/>
          </a:xfrm>
          <a:prstGeom prst="rect">
            <a:avLst/>
          </a:prstGeom>
          <a:noFill/>
          <a:ln w="9525">
            <a:noFill/>
            <a:miter lim="800000"/>
            <a:headEnd/>
            <a:tailEnd/>
          </a:ln>
        </p:spPr>
      </p:pic>
      <p:pic>
        <p:nvPicPr>
          <p:cNvPr id="22" name="Picture 3" descr="S:\Operations\Deployments\Customers\Westlake\Label\Always Fresh Watermelon.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33369" y="1223963"/>
            <a:ext cx="1212850" cy="1349375"/>
          </a:xfrm>
          <a:prstGeom prst="rect">
            <a:avLst/>
          </a:prstGeom>
          <a:noFill/>
          <a:ln w="9525">
            <a:noFill/>
            <a:miter lim="800000"/>
            <a:headEnd/>
            <a:tailEnd/>
          </a:ln>
        </p:spPr>
      </p:pic>
      <p:pic>
        <p:nvPicPr>
          <p:cNvPr id="23" name="Picture 2"/>
          <p:cNvPicPr>
            <a:picLocks noChangeAspect="1" noChangeArrowheads="1"/>
          </p:cNvPicPr>
          <p:nvPr/>
        </p:nvPicPr>
        <p:blipFill>
          <a:blip r:embed="rId7"/>
          <a:srcRect r="50960"/>
          <a:stretch>
            <a:fillRect/>
          </a:stretch>
        </p:blipFill>
        <p:spPr bwMode="auto">
          <a:xfrm>
            <a:off x="307181" y="2906713"/>
            <a:ext cx="1250950" cy="854075"/>
          </a:xfrm>
          <a:prstGeom prst="rect">
            <a:avLst/>
          </a:prstGeom>
          <a:noFill/>
          <a:ln w="9525">
            <a:noFill/>
            <a:miter lim="800000"/>
            <a:headEnd/>
            <a:tailEnd/>
          </a:ln>
        </p:spPr>
      </p:pic>
      <p:pic>
        <p:nvPicPr>
          <p:cNvPr id="24" name="Picture 3" descr="S:\Operations\Deployments\Customers\Van Groningen\Label\label.watermelon.seedless v2.0.jpg"/>
          <p:cNvPicPr>
            <a:picLocks noChangeAspect="1" noChangeArrowheads="1"/>
          </p:cNvPicPr>
          <p:nvPr/>
        </p:nvPicPr>
        <p:blipFill>
          <a:blip r:embed="rId8"/>
          <a:srcRect t="11343" r="11931" b="11652"/>
          <a:stretch>
            <a:fillRect/>
          </a:stretch>
        </p:blipFill>
        <p:spPr bwMode="auto">
          <a:xfrm>
            <a:off x="5549106" y="1499395"/>
            <a:ext cx="1084263" cy="1185862"/>
          </a:xfrm>
          <a:prstGeom prst="rect">
            <a:avLst/>
          </a:prstGeom>
          <a:noFill/>
          <a:ln w="9525">
            <a:noFill/>
            <a:miter lim="800000"/>
            <a:headEnd/>
            <a:tailEnd/>
          </a:ln>
        </p:spPr>
      </p:pic>
      <p:pic>
        <p:nvPicPr>
          <p:cNvPr id="25" name="Picture 3" descr="S:\Operations\Deployments\Customers\Sun World\Label\Honeycot CS r9rp _12x26.jpg"/>
          <p:cNvPicPr>
            <a:picLocks noChangeAspect="1" noChangeArrowheads="1"/>
          </p:cNvPicPr>
          <p:nvPr/>
        </p:nvPicPr>
        <p:blipFill>
          <a:blip r:embed="rId9"/>
          <a:srcRect/>
          <a:stretch>
            <a:fillRect/>
          </a:stretch>
        </p:blipFill>
        <p:spPr bwMode="auto">
          <a:xfrm>
            <a:off x="5430044" y="3005138"/>
            <a:ext cx="1203325" cy="1090613"/>
          </a:xfrm>
          <a:prstGeom prst="rect">
            <a:avLst/>
          </a:prstGeom>
          <a:noFill/>
          <a:ln w="9525">
            <a:noFill/>
            <a:miter lim="800000"/>
            <a:headEnd/>
            <a:tailEnd/>
          </a:ln>
        </p:spPr>
      </p:pic>
      <p:pic>
        <p:nvPicPr>
          <p:cNvPr id="26" name="Picture 2"/>
          <p:cNvPicPr>
            <a:picLocks noChangeAspect="1" noChangeArrowheads="1"/>
          </p:cNvPicPr>
          <p:nvPr/>
        </p:nvPicPr>
        <p:blipFill>
          <a:blip r:embed="rId10"/>
          <a:srcRect l="51282"/>
          <a:stretch>
            <a:fillRect/>
          </a:stretch>
        </p:blipFill>
        <p:spPr bwMode="auto">
          <a:xfrm>
            <a:off x="7966869" y="1344613"/>
            <a:ext cx="869950" cy="1227138"/>
          </a:xfrm>
          <a:prstGeom prst="rect">
            <a:avLst/>
          </a:prstGeom>
          <a:noFill/>
          <a:ln w="9525">
            <a:noFill/>
            <a:miter lim="800000"/>
            <a:headEnd/>
            <a:tailEnd/>
          </a:ln>
        </p:spPr>
      </p:pic>
      <p:pic>
        <p:nvPicPr>
          <p:cNvPr id="27" name="Picture 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512719" y="2573338"/>
            <a:ext cx="971550" cy="1206500"/>
          </a:xfrm>
          <a:prstGeom prst="rect">
            <a:avLst/>
          </a:prstGeom>
          <a:noFill/>
          <a:ln w="9525">
            <a:noFill/>
            <a:miter lim="800000"/>
            <a:headEnd/>
            <a:tailEnd/>
          </a:ln>
        </p:spPr>
      </p:pic>
      <p:pic>
        <p:nvPicPr>
          <p:cNvPr id="28" name="Picture 2"/>
          <p:cNvPicPr>
            <a:picLocks noChangeAspect="1" noChangeArrowheads="1"/>
          </p:cNvPicPr>
          <p:nvPr/>
        </p:nvPicPr>
        <p:blipFill>
          <a:blip r:embed="rId12"/>
          <a:srcRect/>
          <a:stretch>
            <a:fillRect/>
          </a:stretch>
        </p:blipFill>
        <p:spPr bwMode="auto">
          <a:xfrm>
            <a:off x="259556" y="4083051"/>
            <a:ext cx="2806700" cy="1014412"/>
          </a:xfrm>
          <a:prstGeom prst="rect">
            <a:avLst/>
          </a:prstGeom>
          <a:noFill/>
          <a:ln w="9525">
            <a:noFill/>
            <a:miter lim="800000"/>
            <a:headEnd/>
            <a:tailEnd/>
          </a:ln>
        </p:spPr>
      </p:pic>
      <p:pic>
        <p:nvPicPr>
          <p:cNvPr id="29" name="Picture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809081" y="2886076"/>
            <a:ext cx="1501775" cy="1189037"/>
          </a:xfrm>
          <a:prstGeom prst="rect">
            <a:avLst/>
          </a:prstGeom>
          <a:noFill/>
          <a:ln w="9525">
            <a:noFill/>
            <a:miter lim="800000"/>
            <a:headEnd/>
            <a:tailEnd/>
          </a:ln>
        </p:spPr>
      </p:pic>
      <p:pic>
        <p:nvPicPr>
          <p:cNvPr id="30" name="Picture 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294731" y="5056188"/>
            <a:ext cx="1289050" cy="1042988"/>
          </a:xfrm>
          <a:prstGeom prst="rect">
            <a:avLst/>
          </a:prstGeom>
          <a:noFill/>
          <a:ln w="9525">
            <a:noFill/>
            <a:miter lim="800000"/>
            <a:headEnd/>
            <a:tailEnd/>
          </a:ln>
        </p:spPr>
      </p:pic>
      <p:pic>
        <p:nvPicPr>
          <p:cNvPr id="31" name="Picture 2"/>
          <p:cNvPicPr>
            <a:picLocks noChangeAspect="1" noChangeArrowheads="1"/>
          </p:cNvPicPr>
          <p:nvPr/>
        </p:nvPicPr>
        <p:blipFill>
          <a:blip r:embed="rId15">
            <a:clrChange>
              <a:clrFrom>
                <a:srgbClr val="FFFFFF"/>
              </a:clrFrom>
              <a:clrTo>
                <a:srgbClr val="FFFFFF">
                  <a:alpha val="0"/>
                </a:srgbClr>
              </a:clrTo>
            </a:clrChange>
          </a:blip>
          <a:srcRect l="55748"/>
          <a:stretch>
            <a:fillRect/>
          </a:stretch>
        </p:blipFill>
        <p:spPr bwMode="auto">
          <a:xfrm>
            <a:off x="7670006" y="2563813"/>
            <a:ext cx="930275" cy="1216025"/>
          </a:xfrm>
          <a:prstGeom prst="rect">
            <a:avLst/>
          </a:prstGeom>
          <a:noFill/>
          <a:ln w="9525">
            <a:noFill/>
            <a:miter lim="800000"/>
            <a:headEnd/>
            <a:tailEnd/>
          </a:ln>
        </p:spPr>
      </p:pic>
      <p:pic>
        <p:nvPicPr>
          <p:cNvPr id="32" name="Picture 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4768056" y="3978276"/>
            <a:ext cx="728663" cy="1495425"/>
          </a:xfrm>
          <a:prstGeom prst="rect">
            <a:avLst/>
          </a:prstGeom>
          <a:noFill/>
          <a:ln w="9525">
            <a:noFill/>
            <a:miter lim="800000"/>
            <a:headEnd/>
            <a:tailEnd/>
          </a:ln>
        </p:spPr>
      </p:pic>
      <p:pic>
        <p:nvPicPr>
          <p:cNvPr id="33" name="Picture 2"/>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3018631" y="4030663"/>
            <a:ext cx="1820863" cy="1189038"/>
          </a:xfrm>
          <a:prstGeom prst="rect">
            <a:avLst/>
          </a:prstGeom>
          <a:noFill/>
          <a:ln w="9525">
            <a:noFill/>
            <a:miter lim="800000"/>
            <a:headEnd/>
            <a:tailEnd/>
          </a:ln>
        </p:spPr>
      </p:pic>
      <p:pic>
        <p:nvPicPr>
          <p:cNvPr id="34" name="Picture 2"/>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172244" y="5014913"/>
            <a:ext cx="2047875" cy="1074738"/>
          </a:xfrm>
          <a:prstGeom prst="rect">
            <a:avLst/>
          </a:prstGeom>
          <a:noFill/>
          <a:ln w="9525">
            <a:noFill/>
            <a:miter lim="800000"/>
            <a:headEnd/>
            <a:tailEnd/>
          </a:ln>
        </p:spPr>
      </p:pic>
      <p:pic>
        <p:nvPicPr>
          <p:cNvPr id="35" name="Picture 2"/>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6919119" y="3514726"/>
            <a:ext cx="1738312" cy="1281112"/>
          </a:xfrm>
          <a:prstGeom prst="rect">
            <a:avLst/>
          </a:prstGeom>
          <a:noFill/>
          <a:ln w="9525">
            <a:noFill/>
            <a:miter lim="800000"/>
            <a:headEnd/>
            <a:tailEnd/>
          </a:ln>
        </p:spPr>
      </p:pic>
      <p:pic>
        <p:nvPicPr>
          <p:cNvPr id="36" name="Picture 3"/>
          <p:cNvPicPr>
            <a:picLocks noChangeAspect="1" noChangeArrowheads="1"/>
          </p:cNvPicPr>
          <p:nvPr/>
        </p:nvPicPr>
        <p:blipFill>
          <a:blip r:embed="rId20">
            <a:clrChange>
              <a:clrFrom>
                <a:srgbClr val="FBFFFF"/>
              </a:clrFrom>
              <a:clrTo>
                <a:srgbClr val="FBFFFF">
                  <a:alpha val="0"/>
                </a:srgbClr>
              </a:clrTo>
            </a:clrChange>
          </a:blip>
          <a:srcRect/>
          <a:stretch>
            <a:fillRect/>
          </a:stretch>
        </p:blipFill>
        <p:spPr bwMode="auto">
          <a:xfrm>
            <a:off x="2088356" y="1247776"/>
            <a:ext cx="1104900" cy="1589087"/>
          </a:xfrm>
          <a:prstGeom prst="rect">
            <a:avLst/>
          </a:prstGeom>
          <a:noFill/>
          <a:ln w="9525">
            <a:noFill/>
            <a:miter lim="800000"/>
            <a:headEnd/>
            <a:tailEnd/>
          </a:ln>
        </p:spPr>
      </p:pic>
      <p:pic>
        <p:nvPicPr>
          <p:cNvPr id="37" name="Picture 2"/>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5370604" y="4771874"/>
            <a:ext cx="990600" cy="1450975"/>
          </a:xfrm>
          <a:prstGeom prst="rect">
            <a:avLst/>
          </a:prstGeom>
          <a:noFill/>
          <a:ln w="9525">
            <a:noFill/>
            <a:miter lim="800000"/>
            <a:headEnd/>
            <a:tailEnd/>
          </a:ln>
        </p:spPr>
      </p:pic>
      <p:pic>
        <p:nvPicPr>
          <p:cNvPr id="38" name="Picture 6"/>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5722144" y="4005263"/>
            <a:ext cx="1489075" cy="1185863"/>
          </a:xfrm>
          <a:prstGeom prst="rect">
            <a:avLst/>
          </a:prstGeom>
          <a:noFill/>
          <a:ln w="9525">
            <a:noFill/>
            <a:miter lim="800000"/>
            <a:headEnd/>
            <a:tailEnd/>
          </a:ln>
        </p:spPr>
      </p:pic>
      <p:pic>
        <p:nvPicPr>
          <p:cNvPr id="39" name="Picture 2"/>
          <p:cNvPicPr>
            <a:picLocks noChangeAspect="1" noChangeArrowheads="1"/>
          </p:cNvPicPr>
          <p:nvPr/>
        </p:nvPicPr>
        <p:blipFill>
          <a:blip r:embed="rId23">
            <a:clrChange>
              <a:clrFrom>
                <a:srgbClr val="FFFFFF"/>
              </a:clrFrom>
              <a:clrTo>
                <a:srgbClr val="FFFFFF">
                  <a:alpha val="0"/>
                </a:srgbClr>
              </a:clrTo>
            </a:clrChange>
          </a:blip>
          <a:srcRect l="31172" t="33488" r="31013" b="47124"/>
          <a:stretch>
            <a:fillRect/>
          </a:stretch>
        </p:blipFill>
        <p:spPr bwMode="auto">
          <a:xfrm>
            <a:off x="6512719" y="4943476"/>
            <a:ext cx="1670050" cy="1108075"/>
          </a:xfrm>
          <a:prstGeom prst="rect">
            <a:avLst/>
          </a:prstGeom>
          <a:noFill/>
          <a:ln w="9525">
            <a:noFill/>
            <a:miter lim="800000"/>
            <a:headEnd/>
            <a:tailEnd/>
          </a:ln>
        </p:spPr>
      </p:pic>
      <p:pic>
        <p:nvPicPr>
          <p:cNvPr id="40" name="Picture 2"/>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8049419" y="4757738"/>
            <a:ext cx="1046162" cy="1062038"/>
          </a:xfrm>
          <a:prstGeom prst="rect">
            <a:avLst/>
          </a:prstGeom>
          <a:noFill/>
          <a:ln w="9525">
            <a:noFill/>
            <a:miter lim="800000"/>
            <a:headEnd/>
            <a:tailEnd/>
          </a:ln>
        </p:spPr>
      </p:pic>
      <p:pic>
        <p:nvPicPr>
          <p:cNvPr id="42" name="Picture 2"/>
          <p:cNvPicPr>
            <a:picLocks noChangeAspect="1" noChangeArrowheads="1"/>
          </p:cNvPicPr>
          <p:nvPr/>
        </p:nvPicPr>
        <p:blipFill>
          <a:blip r:embed="rId25"/>
          <a:srcRect/>
          <a:stretch>
            <a:fillRect/>
          </a:stretch>
        </p:blipFill>
        <p:spPr bwMode="auto">
          <a:xfrm>
            <a:off x="3650456" y="5194301"/>
            <a:ext cx="1209675" cy="776287"/>
          </a:xfrm>
          <a:prstGeom prst="rect">
            <a:avLst/>
          </a:prstGeom>
          <a:noFill/>
          <a:ln w="9525">
            <a:noFill/>
            <a:miter lim="800000"/>
            <a:headEnd/>
            <a:tailEnd/>
          </a:ln>
        </p:spPr>
      </p:pic>
      <p:pic>
        <p:nvPicPr>
          <p:cNvPr id="43" name="Picture 2"/>
          <p:cNvPicPr>
            <a:picLocks noChangeAspect="1" noChangeArrowheads="1"/>
          </p:cNvPicPr>
          <p:nvPr/>
        </p:nvPicPr>
        <p:blipFill>
          <a:blip r:embed="rId26">
            <a:clrChange>
              <a:clrFrom>
                <a:srgbClr val="FFFFFF"/>
              </a:clrFrom>
              <a:clrTo>
                <a:srgbClr val="FFFFFF">
                  <a:alpha val="0"/>
                </a:srgbClr>
              </a:clrTo>
            </a:clrChange>
          </a:blip>
          <a:srcRect r="56699"/>
          <a:stretch>
            <a:fillRect/>
          </a:stretch>
        </p:blipFill>
        <p:spPr bwMode="auto">
          <a:xfrm>
            <a:off x="1499394" y="2641601"/>
            <a:ext cx="1089025" cy="15573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11" y="265113"/>
            <a:ext cx="8229600" cy="792162"/>
          </a:xfrm>
        </p:spPr>
        <p:txBody>
          <a:bodyPr>
            <a:normAutofit/>
          </a:bodyPr>
          <a:lstStyle/>
          <a:p>
            <a:r>
              <a:rPr lang="en-US" sz="3200" dirty="0" smtClean="0"/>
              <a:t>No Seafood Deployments….</a:t>
            </a:r>
            <a:endParaRPr lang="en-US" sz="3200" dirty="0"/>
          </a:p>
        </p:txBody>
      </p:sp>
      <p:sp>
        <p:nvSpPr>
          <p:cNvPr id="4" name="Title 1"/>
          <p:cNvSpPr txBox="1">
            <a:spLocks/>
          </p:cNvSpPr>
          <p:nvPr/>
        </p:nvSpPr>
        <p:spPr bwMode="auto">
          <a:xfrm>
            <a:off x="6600536" y="207818"/>
            <a:ext cx="2063873"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Yet</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Rounded Rectangle 5"/>
          <p:cNvSpPr/>
          <p:nvPr/>
        </p:nvSpPr>
        <p:spPr bwMode="auto">
          <a:xfrm>
            <a:off x="733136" y="1369568"/>
            <a:ext cx="8172328" cy="4800600"/>
          </a:xfrm>
          <a:prstGeom prst="roundRect">
            <a:avLst>
              <a:gd name="adj" fmla="val 6037"/>
            </a:avLst>
          </a:prstGeom>
          <a:solidFill>
            <a:srgbClr val="C3DB8F"/>
          </a:solidFill>
          <a:ln w="9525">
            <a:noFill/>
            <a:miter lim="800000"/>
            <a:headEnd/>
            <a:tailEnd/>
          </a:ln>
          <a:effectLst>
            <a:outerShdw blurRad="88900" dist="114300" dir="2700000" algn="br">
              <a:srgbClr val="000000">
                <a:alpha val="43000"/>
              </a:srgbClr>
            </a:outerShdw>
          </a:effectLst>
          <a:scene3d>
            <a:camera prst="orthographicFront"/>
            <a:lightRig rig="threePt" dir="t"/>
          </a:scene3d>
          <a:sp3d>
            <a:bevelT/>
          </a:sp3d>
        </p:spPr>
        <p:txBody>
          <a:bodyPr wrap="none" anchor="ctr">
            <a:prstTxWarp prst="textNoShape">
              <a:avLst/>
            </a:prstTxWarp>
          </a:bodyPr>
          <a:lstStyle/>
          <a:p>
            <a:pPr algn="r"/>
            <a:endParaRPr lang="en-US" sz="1800"/>
          </a:p>
        </p:txBody>
      </p:sp>
      <p:pic>
        <p:nvPicPr>
          <p:cNvPr id="7" name="Picture 6" descr="HM Kiosk in Store"/>
          <p:cNvPicPr>
            <a:picLocks noChangeAspect="1" noChangeArrowheads="1"/>
          </p:cNvPicPr>
          <p:nvPr/>
        </p:nvPicPr>
        <p:blipFill>
          <a:blip r:embed="rId3"/>
          <a:srcRect/>
          <a:stretch>
            <a:fillRect/>
          </a:stretch>
        </p:blipFill>
        <p:spPr bwMode="auto">
          <a:xfrm>
            <a:off x="5247986" y="1521968"/>
            <a:ext cx="742950" cy="1119187"/>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8" name="Picture 7"/>
          <p:cNvPicPr>
            <a:picLocks noChangeAspect="1"/>
          </p:cNvPicPr>
          <p:nvPr/>
        </p:nvPicPr>
        <p:blipFill>
          <a:blip r:embed="rId4"/>
          <a:srcRect/>
          <a:stretch>
            <a:fillRect/>
          </a:stretch>
        </p:blipFill>
        <p:spPr bwMode="auto">
          <a:xfrm>
            <a:off x="5152736" y="3219005"/>
            <a:ext cx="971550" cy="974725"/>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9" name="Picture 8"/>
          <p:cNvPicPr>
            <a:picLocks noChangeAspect="1"/>
          </p:cNvPicPr>
          <p:nvPr/>
        </p:nvPicPr>
        <p:blipFill>
          <a:blip r:embed="rId5"/>
          <a:srcRect/>
          <a:stretch>
            <a:fillRect/>
          </a:stretch>
        </p:blipFill>
        <p:spPr bwMode="auto">
          <a:xfrm>
            <a:off x="3250911" y="2970228"/>
            <a:ext cx="923925" cy="1216025"/>
          </a:xfrm>
          <a:prstGeom prst="rect">
            <a:avLst/>
          </a:prstGeom>
          <a:noFill/>
          <a:ln w="9525">
            <a:noFill/>
            <a:miter lim="800000"/>
            <a:headEnd/>
            <a:tailEnd/>
          </a:ln>
          <a:effectLst>
            <a:outerShdw blurRad="63500" dist="38099" dir="2700000" algn="ctr" rotWithShape="0">
              <a:schemeClr val="bg2">
                <a:alpha val="74998"/>
              </a:schemeClr>
            </a:outerShdw>
          </a:effectLst>
        </p:spPr>
      </p:pic>
      <p:sp>
        <p:nvSpPr>
          <p:cNvPr id="10" name="TextBox 9"/>
          <p:cNvSpPr txBox="1">
            <a:spLocks noChangeArrowheads="1"/>
          </p:cNvSpPr>
          <p:nvPr/>
        </p:nvSpPr>
        <p:spPr bwMode="auto">
          <a:xfrm>
            <a:off x="3170702" y="4189428"/>
            <a:ext cx="1081170" cy="461665"/>
          </a:xfrm>
          <a:prstGeom prst="rect">
            <a:avLst/>
          </a:prstGeom>
          <a:noFill/>
          <a:ln w="9525">
            <a:noFill/>
            <a:miter lim="800000"/>
            <a:headEnd/>
            <a:tailEnd/>
          </a:ln>
          <a:effectLst/>
        </p:spPr>
        <p:txBody>
          <a:bodyPr wrap="none">
            <a:prstTxWarp prst="textNoShape">
              <a:avLst/>
            </a:prstTxWarp>
            <a:spAutoFit/>
          </a:bodyPr>
          <a:lstStyle/>
          <a:p>
            <a:pPr algn="ctr"/>
            <a:r>
              <a:rPr lang="en-US" sz="1200" b="1" dirty="0" smtClean="0">
                <a:solidFill>
                  <a:srgbClr val="906205"/>
                </a:solidFill>
                <a:latin typeface="Trebuchet MS" charset="0"/>
              </a:rPr>
              <a:t>HarvestMark</a:t>
            </a:r>
          </a:p>
          <a:p>
            <a:pPr algn="ctr"/>
            <a:r>
              <a:rPr lang="en-US" sz="1200" b="1" dirty="0" smtClean="0">
                <a:solidFill>
                  <a:srgbClr val="906205"/>
                </a:solidFill>
                <a:latin typeface="Trebuchet MS" charset="0"/>
              </a:rPr>
              <a:t>Data Center</a:t>
            </a:r>
            <a:endParaRPr lang="en-US" sz="1200" b="1" dirty="0">
              <a:solidFill>
                <a:srgbClr val="906205"/>
              </a:solidFill>
              <a:latin typeface="Trebuchet MS" charset="0"/>
            </a:endParaRPr>
          </a:p>
        </p:txBody>
      </p:sp>
      <p:sp>
        <p:nvSpPr>
          <p:cNvPr id="11" name="TextBox 10"/>
          <p:cNvSpPr txBox="1">
            <a:spLocks noChangeArrowheads="1"/>
          </p:cNvSpPr>
          <p:nvPr/>
        </p:nvSpPr>
        <p:spPr bwMode="auto">
          <a:xfrm>
            <a:off x="848547" y="4119253"/>
            <a:ext cx="1544013" cy="461665"/>
          </a:xfrm>
          <a:prstGeom prst="rect">
            <a:avLst/>
          </a:prstGeom>
          <a:noFill/>
          <a:ln w="9525">
            <a:noFill/>
            <a:miter lim="800000"/>
            <a:headEnd/>
            <a:tailEnd/>
          </a:ln>
          <a:effectLst/>
        </p:spPr>
        <p:txBody>
          <a:bodyPr wrap="none">
            <a:prstTxWarp prst="textNoShape">
              <a:avLst/>
            </a:prstTxWarp>
            <a:spAutoFit/>
          </a:bodyPr>
          <a:lstStyle/>
          <a:p>
            <a:pPr algn="ctr"/>
            <a:r>
              <a:rPr lang="en-US" sz="1200" b="1" dirty="0" smtClean="0">
                <a:solidFill>
                  <a:srgbClr val="906205"/>
                </a:solidFill>
                <a:latin typeface="Trebuchet MS" charset="0"/>
              </a:rPr>
              <a:t>Associate Items</a:t>
            </a:r>
          </a:p>
          <a:p>
            <a:pPr algn="ctr"/>
            <a:r>
              <a:rPr lang="en-US" sz="1200" b="1" dirty="0" smtClean="0">
                <a:solidFill>
                  <a:srgbClr val="906205"/>
                </a:solidFill>
                <a:latin typeface="Trebuchet MS" charset="0"/>
              </a:rPr>
              <a:t>to Cases (Optional)</a:t>
            </a:r>
            <a:endParaRPr lang="en-US" sz="1200" b="1" dirty="0">
              <a:solidFill>
                <a:srgbClr val="906205"/>
              </a:solidFill>
              <a:latin typeface="Trebuchet MS" charset="0"/>
            </a:endParaRPr>
          </a:p>
        </p:txBody>
      </p:sp>
      <p:sp>
        <p:nvSpPr>
          <p:cNvPr id="12" name="TextBox 11"/>
          <p:cNvSpPr txBox="1">
            <a:spLocks noChangeArrowheads="1"/>
          </p:cNvSpPr>
          <p:nvPr/>
        </p:nvSpPr>
        <p:spPr bwMode="auto">
          <a:xfrm>
            <a:off x="656936" y="5751719"/>
            <a:ext cx="2230437" cy="276999"/>
          </a:xfrm>
          <a:prstGeom prst="rect">
            <a:avLst/>
          </a:prstGeom>
          <a:noFill/>
          <a:ln w="9525">
            <a:noFill/>
            <a:miter lim="800000"/>
            <a:headEnd/>
            <a:tailEnd/>
          </a:ln>
          <a:effectLst/>
        </p:spPr>
        <p:txBody>
          <a:bodyPr wrap="square">
            <a:prstTxWarp prst="textNoShape">
              <a:avLst/>
            </a:prstTxWarp>
            <a:spAutoFit/>
          </a:bodyPr>
          <a:lstStyle/>
          <a:p>
            <a:pPr algn="ctr"/>
            <a:r>
              <a:rPr lang="en-US" sz="1200" b="1" dirty="0" smtClean="0">
                <a:solidFill>
                  <a:srgbClr val="906205"/>
                </a:solidFill>
                <a:latin typeface="Trebuchet MS" charset="0"/>
              </a:rPr>
              <a:t>Capture Harvest Data</a:t>
            </a:r>
          </a:p>
        </p:txBody>
      </p:sp>
      <p:sp>
        <p:nvSpPr>
          <p:cNvPr id="13" name="TextBox 12"/>
          <p:cNvSpPr txBox="1">
            <a:spLocks noChangeArrowheads="1"/>
          </p:cNvSpPr>
          <p:nvPr/>
        </p:nvSpPr>
        <p:spPr bwMode="auto">
          <a:xfrm>
            <a:off x="5216005" y="2609405"/>
            <a:ext cx="743413" cy="461665"/>
          </a:xfrm>
          <a:prstGeom prst="rect">
            <a:avLst/>
          </a:prstGeom>
          <a:noFill/>
          <a:ln w="9525">
            <a:noFill/>
            <a:miter lim="800000"/>
            <a:headEnd/>
            <a:tailEnd/>
          </a:ln>
          <a:effectLst/>
        </p:spPr>
        <p:txBody>
          <a:bodyPr wrap="none">
            <a:prstTxWarp prst="textNoShape">
              <a:avLst/>
            </a:prstTxWarp>
            <a:spAutoFit/>
          </a:bodyPr>
          <a:lstStyle/>
          <a:p>
            <a:pPr algn="ctr"/>
            <a:r>
              <a:rPr lang="en-US" sz="1200" b="1">
                <a:solidFill>
                  <a:srgbClr val="906205"/>
                </a:solidFill>
                <a:latin typeface="Trebuchet MS" charset="0"/>
              </a:rPr>
              <a:t>In-store</a:t>
            </a:r>
          </a:p>
          <a:p>
            <a:pPr algn="ctr"/>
            <a:r>
              <a:rPr lang="en-US" sz="1200" b="1">
                <a:solidFill>
                  <a:srgbClr val="906205"/>
                </a:solidFill>
                <a:latin typeface="Trebuchet MS" charset="0"/>
              </a:rPr>
              <a:t>Kiosk</a:t>
            </a:r>
          </a:p>
        </p:txBody>
      </p:sp>
      <p:sp>
        <p:nvSpPr>
          <p:cNvPr id="14" name="TextBox 13"/>
          <p:cNvSpPr txBox="1">
            <a:spLocks noChangeArrowheads="1"/>
          </p:cNvSpPr>
          <p:nvPr/>
        </p:nvSpPr>
        <p:spPr bwMode="auto">
          <a:xfrm>
            <a:off x="5216637" y="4225480"/>
            <a:ext cx="802473" cy="276999"/>
          </a:xfrm>
          <a:prstGeom prst="rect">
            <a:avLst/>
          </a:prstGeom>
          <a:noFill/>
          <a:ln w="9525">
            <a:noFill/>
            <a:miter lim="800000"/>
            <a:headEnd/>
            <a:tailEnd/>
          </a:ln>
          <a:effectLst/>
        </p:spPr>
        <p:txBody>
          <a:bodyPr wrap="none">
            <a:prstTxWarp prst="textNoShape">
              <a:avLst/>
            </a:prstTxWarp>
            <a:spAutoFit/>
          </a:bodyPr>
          <a:lstStyle/>
          <a:p>
            <a:pPr algn="ctr"/>
            <a:r>
              <a:rPr lang="en-US" sz="1200" b="1">
                <a:solidFill>
                  <a:srgbClr val="906205"/>
                </a:solidFill>
                <a:latin typeface="Trebuchet MS" charset="0"/>
              </a:rPr>
              <a:t>At Home</a:t>
            </a:r>
          </a:p>
        </p:txBody>
      </p:sp>
      <p:grpSp>
        <p:nvGrpSpPr>
          <p:cNvPr id="15" name="Group 19"/>
          <p:cNvGrpSpPr>
            <a:grpSpLocks/>
          </p:cNvGrpSpPr>
          <p:nvPr/>
        </p:nvGrpSpPr>
        <p:grpSpPr bwMode="auto">
          <a:xfrm>
            <a:off x="5152736" y="4827143"/>
            <a:ext cx="938213" cy="809625"/>
            <a:chOff x="1942" y="960"/>
            <a:chExt cx="3226" cy="2784"/>
          </a:xfrm>
        </p:grpSpPr>
        <p:grpSp>
          <p:nvGrpSpPr>
            <p:cNvPr id="16" name="Group 17"/>
            <p:cNvGrpSpPr>
              <a:grpSpLocks/>
            </p:cNvGrpSpPr>
            <p:nvPr/>
          </p:nvGrpSpPr>
          <p:grpSpPr bwMode="auto">
            <a:xfrm>
              <a:off x="1942" y="977"/>
              <a:ext cx="3204" cy="2764"/>
              <a:chOff x="1942" y="977"/>
              <a:chExt cx="3204" cy="2764"/>
            </a:xfrm>
          </p:grpSpPr>
          <p:pic>
            <p:nvPicPr>
              <p:cNvPr id="18" name="Picture 4" descr="phoneandbox"/>
              <p:cNvPicPr>
                <a:picLocks noChangeAspect="1" noChangeArrowheads="1"/>
              </p:cNvPicPr>
              <p:nvPr/>
            </p:nvPicPr>
            <p:blipFill>
              <a:blip r:embed="rId6"/>
              <a:srcRect/>
              <a:stretch>
                <a:fillRect/>
              </a:stretch>
            </p:blipFill>
            <p:spPr bwMode="auto">
              <a:xfrm>
                <a:off x="2052" y="977"/>
                <a:ext cx="3094" cy="2764"/>
              </a:xfrm>
              <a:prstGeom prst="rect">
                <a:avLst/>
              </a:prstGeom>
              <a:noFill/>
              <a:ln w="9525">
                <a:noFill/>
                <a:miter lim="800000"/>
                <a:headEnd/>
                <a:tailEnd/>
              </a:ln>
              <a:effectLst>
                <a:outerShdw blurRad="63500" dist="38099" dir="2700000" algn="ctr" rotWithShape="0">
                  <a:schemeClr val="bg2">
                    <a:alpha val="74998"/>
                  </a:schemeClr>
                </a:outerShdw>
              </a:effectLst>
            </p:spPr>
          </p:pic>
          <p:sp>
            <p:nvSpPr>
              <p:cNvPr id="19" name="Freeform 16"/>
              <p:cNvSpPr>
                <a:spLocks/>
              </p:cNvSpPr>
              <p:nvPr/>
            </p:nvSpPr>
            <p:spPr bwMode="auto">
              <a:xfrm>
                <a:off x="1942" y="1496"/>
                <a:ext cx="498" cy="1643"/>
              </a:xfrm>
              <a:custGeom>
                <a:avLst/>
                <a:gdLst>
                  <a:gd name="T0" fmla="*/ 98 w 498"/>
                  <a:gd name="T1" fmla="*/ 0 h 1643"/>
                  <a:gd name="T2" fmla="*/ 498 w 498"/>
                  <a:gd name="T3" fmla="*/ 1200 h 1643"/>
                  <a:gd name="T4" fmla="*/ 154 w 498"/>
                  <a:gd name="T5" fmla="*/ 1496 h 1643"/>
                  <a:gd name="T6" fmla="*/ 114 w 498"/>
                  <a:gd name="T7" fmla="*/ 1560 h 1643"/>
                  <a:gd name="T8" fmla="*/ 90 w 498"/>
                  <a:gd name="T9" fmla="*/ 1592 h 1643"/>
                  <a:gd name="T10" fmla="*/ 98 w 498"/>
                  <a:gd name="T11" fmla="*/ 0 h 1643"/>
                  <a:gd name="T12" fmla="*/ 0 60000 65536"/>
                  <a:gd name="T13" fmla="*/ 0 60000 65536"/>
                  <a:gd name="T14" fmla="*/ 0 60000 65536"/>
                  <a:gd name="T15" fmla="*/ 0 60000 65536"/>
                  <a:gd name="T16" fmla="*/ 0 60000 65536"/>
                  <a:gd name="T17" fmla="*/ 0 60000 65536"/>
                  <a:gd name="T18" fmla="*/ 0 w 498"/>
                  <a:gd name="T19" fmla="*/ 0 h 1643"/>
                  <a:gd name="T20" fmla="*/ 498 w 498"/>
                  <a:gd name="T21" fmla="*/ 1643 h 1643"/>
                </a:gdLst>
                <a:ahLst/>
                <a:cxnLst>
                  <a:cxn ang="T12">
                    <a:pos x="T0" y="T1"/>
                  </a:cxn>
                  <a:cxn ang="T13">
                    <a:pos x="T2" y="T3"/>
                  </a:cxn>
                  <a:cxn ang="T14">
                    <a:pos x="T4" y="T5"/>
                  </a:cxn>
                  <a:cxn ang="T15">
                    <a:pos x="T6" y="T7"/>
                  </a:cxn>
                  <a:cxn ang="T16">
                    <a:pos x="T8" y="T9"/>
                  </a:cxn>
                  <a:cxn ang="T17">
                    <a:pos x="T10" y="T11"/>
                  </a:cxn>
                </a:cxnLst>
                <a:rect l="T18" t="T19" r="T20" b="T21"/>
                <a:pathLst>
                  <a:path w="498" h="1643">
                    <a:moveTo>
                      <a:pt x="98" y="0"/>
                    </a:moveTo>
                    <a:lnTo>
                      <a:pt x="498" y="1200"/>
                    </a:lnTo>
                    <a:cubicBezTo>
                      <a:pt x="383" y="1299"/>
                      <a:pt x="263" y="1391"/>
                      <a:pt x="154" y="1496"/>
                    </a:cubicBezTo>
                    <a:cubicBezTo>
                      <a:pt x="0" y="1643"/>
                      <a:pt x="229" y="1483"/>
                      <a:pt x="114" y="1560"/>
                    </a:cubicBezTo>
                    <a:cubicBezTo>
                      <a:pt x="96" y="1587"/>
                      <a:pt x="105" y="1577"/>
                      <a:pt x="90" y="1592"/>
                    </a:cubicBezTo>
                    <a:lnTo>
                      <a:pt x="98" y="0"/>
                    </a:lnTo>
                    <a:close/>
                  </a:path>
                </a:pathLst>
              </a:custGeom>
              <a:solidFill>
                <a:schemeClr val="bg1"/>
              </a:solidFill>
              <a:ln w="9525">
                <a:noFill/>
                <a:round/>
                <a:headEnd/>
                <a:tailEnd/>
              </a:ln>
            </p:spPr>
            <p:txBody>
              <a:bodyPr>
                <a:prstTxWarp prst="textNoShape">
                  <a:avLst/>
                </a:prstTxWarp>
              </a:bodyPr>
              <a:lstStyle/>
              <a:p>
                <a:pPr algn="ctr"/>
                <a:endParaRPr lang="en-US" sz="1800"/>
              </a:p>
            </p:txBody>
          </p:sp>
        </p:grpSp>
        <p:sp>
          <p:nvSpPr>
            <p:cNvPr id="17" name="Freeform 18"/>
            <p:cNvSpPr>
              <a:spLocks/>
            </p:cNvSpPr>
            <p:nvPr/>
          </p:nvSpPr>
          <p:spPr bwMode="auto">
            <a:xfrm>
              <a:off x="3448" y="960"/>
              <a:ext cx="1720" cy="2784"/>
            </a:xfrm>
            <a:custGeom>
              <a:avLst/>
              <a:gdLst>
                <a:gd name="T0" fmla="*/ 0 w 1720"/>
                <a:gd name="T1" fmla="*/ 8 h 2784"/>
                <a:gd name="T2" fmla="*/ 512 w 1720"/>
                <a:gd name="T3" fmla="*/ 1656 h 2784"/>
                <a:gd name="T4" fmla="*/ 576 w 1720"/>
                <a:gd name="T5" fmla="*/ 1740 h 2784"/>
                <a:gd name="T6" fmla="*/ 576 w 1720"/>
                <a:gd name="T7" fmla="*/ 1796 h 2784"/>
                <a:gd name="T8" fmla="*/ 592 w 1720"/>
                <a:gd name="T9" fmla="*/ 1856 h 2784"/>
                <a:gd name="T10" fmla="*/ 732 w 1720"/>
                <a:gd name="T11" fmla="*/ 2092 h 2784"/>
                <a:gd name="T12" fmla="*/ 744 w 1720"/>
                <a:gd name="T13" fmla="*/ 2160 h 2784"/>
                <a:gd name="T14" fmla="*/ 744 w 1720"/>
                <a:gd name="T15" fmla="*/ 2224 h 2784"/>
                <a:gd name="T16" fmla="*/ 904 w 1720"/>
                <a:gd name="T17" fmla="*/ 2272 h 2784"/>
                <a:gd name="T18" fmla="*/ 940 w 1720"/>
                <a:gd name="T19" fmla="*/ 2308 h 2784"/>
                <a:gd name="T20" fmla="*/ 984 w 1720"/>
                <a:gd name="T21" fmla="*/ 2360 h 2784"/>
                <a:gd name="T22" fmla="*/ 1000 w 1720"/>
                <a:gd name="T23" fmla="*/ 2444 h 2784"/>
                <a:gd name="T24" fmla="*/ 996 w 1720"/>
                <a:gd name="T25" fmla="*/ 2508 h 2784"/>
                <a:gd name="T26" fmla="*/ 976 w 1720"/>
                <a:gd name="T27" fmla="*/ 2592 h 2784"/>
                <a:gd name="T28" fmla="*/ 952 w 1720"/>
                <a:gd name="T29" fmla="*/ 2640 h 2784"/>
                <a:gd name="T30" fmla="*/ 888 w 1720"/>
                <a:gd name="T31" fmla="*/ 2712 h 2784"/>
                <a:gd name="T32" fmla="*/ 936 w 1720"/>
                <a:gd name="T33" fmla="*/ 2784 h 2784"/>
                <a:gd name="T34" fmla="*/ 1712 w 1720"/>
                <a:gd name="T35" fmla="*/ 2784 h 2784"/>
                <a:gd name="T36" fmla="*/ 1720 w 1720"/>
                <a:gd name="T37" fmla="*/ 0 h 2784"/>
                <a:gd name="T38" fmla="*/ 0 w 1720"/>
                <a:gd name="T39" fmla="*/ 8 h 27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0"/>
                <a:gd name="T61" fmla="*/ 0 h 2784"/>
                <a:gd name="T62" fmla="*/ 1720 w 1720"/>
                <a:gd name="T63" fmla="*/ 2784 h 27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0" h="2784">
                  <a:moveTo>
                    <a:pt x="0" y="8"/>
                  </a:moveTo>
                  <a:cubicBezTo>
                    <a:pt x="171" y="557"/>
                    <a:pt x="336" y="1108"/>
                    <a:pt x="512" y="1656"/>
                  </a:cubicBezTo>
                  <a:cubicBezTo>
                    <a:pt x="521" y="1683"/>
                    <a:pt x="568" y="1732"/>
                    <a:pt x="576" y="1740"/>
                  </a:cubicBezTo>
                  <a:cubicBezTo>
                    <a:pt x="580" y="1764"/>
                    <a:pt x="571" y="1775"/>
                    <a:pt x="576" y="1796"/>
                  </a:cubicBezTo>
                  <a:lnTo>
                    <a:pt x="592" y="1856"/>
                  </a:lnTo>
                  <a:cubicBezTo>
                    <a:pt x="609" y="1882"/>
                    <a:pt x="700" y="2016"/>
                    <a:pt x="732" y="2092"/>
                  </a:cubicBezTo>
                  <a:cubicBezTo>
                    <a:pt x="757" y="2143"/>
                    <a:pt x="733" y="2121"/>
                    <a:pt x="744" y="2160"/>
                  </a:cubicBezTo>
                  <a:cubicBezTo>
                    <a:pt x="744" y="2181"/>
                    <a:pt x="744" y="2203"/>
                    <a:pt x="744" y="2224"/>
                  </a:cubicBezTo>
                  <a:cubicBezTo>
                    <a:pt x="800" y="2243"/>
                    <a:pt x="854" y="2239"/>
                    <a:pt x="904" y="2272"/>
                  </a:cubicBezTo>
                  <a:cubicBezTo>
                    <a:pt x="937" y="2286"/>
                    <a:pt x="929" y="2293"/>
                    <a:pt x="940" y="2308"/>
                  </a:cubicBezTo>
                  <a:cubicBezTo>
                    <a:pt x="953" y="2323"/>
                    <a:pt x="974" y="2337"/>
                    <a:pt x="984" y="2360"/>
                  </a:cubicBezTo>
                  <a:cubicBezTo>
                    <a:pt x="989" y="2376"/>
                    <a:pt x="996" y="2392"/>
                    <a:pt x="1000" y="2444"/>
                  </a:cubicBezTo>
                  <a:cubicBezTo>
                    <a:pt x="1001" y="2469"/>
                    <a:pt x="1000" y="2483"/>
                    <a:pt x="996" y="2508"/>
                  </a:cubicBezTo>
                  <a:cubicBezTo>
                    <a:pt x="992" y="2533"/>
                    <a:pt x="983" y="2570"/>
                    <a:pt x="976" y="2592"/>
                  </a:cubicBezTo>
                  <a:cubicBezTo>
                    <a:pt x="974" y="2603"/>
                    <a:pt x="957" y="2630"/>
                    <a:pt x="952" y="2640"/>
                  </a:cubicBezTo>
                  <a:cubicBezTo>
                    <a:pt x="921" y="2695"/>
                    <a:pt x="945" y="2684"/>
                    <a:pt x="888" y="2712"/>
                  </a:cubicBezTo>
                  <a:lnTo>
                    <a:pt x="936" y="2784"/>
                  </a:lnTo>
                  <a:lnTo>
                    <a:pt x="1712" y="2784"/>
                  </a:lnTo>
                  <a:lnTo>
                    <a:pt x="1720" y="0"/>
                  </a:lnTo>
                  <a:lnTo>
                    <a:pt x="0" y="8"/>
                  </a:lnTo>
                  <a:close/>
                </a:path>
              </a:pathLst>
            </a:custGeom>
            <a:solidFill>
              <a:schemeClr val="bg1"/>
            </a:solidFill>
            <a:ln w="9525">
              <a:noFill/>
              <a:round/>
              <a:headEnd/>
              <a:tailEnd/>
            </a:ln>
          </p:spPr>
          <p:txBody>
            <a:bodyPr>
              <a:prstTxWarp prst="textNoShape">
                <a:avLst/>
              </a:prstTxWarp>
            </a:bodyPr>
            <a:lstStyle/>
            <a:p>
              <a:pPr algn="ctr"/>
              <a:endParaRPr lang="en-US" sz="1800"/>
            </a:p>
          </p:txBody>
        </p:sp>
      </p:grpSp>
      <p:sp>
        <p:nvSpPr>
          <p:cNvPr id="20" name="TextBox 19"/>
          <p:cNvSpPr txBox="1">
            <a:spLocks noChangeArrowheads="1"/>
          </p:cNvSpPr>
          <p:nvPr/>
        </p:nvSpPr>
        <p:spPr bwMode="auto">
          <a:xfrm>
            <a:off x="4888657" y="5589143"/>
            <a:ext cx="1461608" cy="276999"/>
          </a:xfrm>
          <a:prstGeom prst="rect">
            <a:avLst/>
          </a:prstGeom>
          <a:noFill/>
          <a:ln w="9525">
            <a:noFill/>
            <a:miter lim="800000"/>
            <a:headEnd/>
            <a:tailEnd/>
          </a:ln>
          <a:effectLst/>
        </p:spPr>
        <p:txBody>
          <a:bodyPr wrap="none">
            <a:prstTxWarp prst="textNoShape">
              <a:avLst/>
            </a:prstTxWarp>
            <a:spAutoFit/>
          </a:bodyPr>
          <a:lstStyle/>
          <a:p>
            <a:pPr algn="ctr"/>
            <a:r>
              <a:rPr lang="en-US" sz="1200" b="1">
                <a:solidFill>
                  <a:srgbClr val="906205"/>
                </a:solidFill>
                <a:latin typeface="Trebuchet MS" charset="0"/>
              </a:rPr>
              <a:t>On Mobile Phones</a:t>
            </a:r>
          </a:p>
        </p:txBody>
      </p:sp>
      <p:sp>
        <p:nvSpPr>
          <p:cNvPr id="21" name="TextBox 20"/>
          <p:cNvSpPr txBox="1">
            <a:spLocks noChangeArrowheads="1"/>
          </p:cNvSpPr>
          <p:nvPr/>
        </p:nvSpPr>
        <p:spPr bwMode="auto">
          <a:xfrm>
            <a:off x="6976374" y="4431996"/>
            <a:ext cx="1601899" cy="646331"/>
          </a:xfrm>
          <a:prstGeom prst="rect">
            <a:avLst/>
          </a:prstGeom>
          <a:noFill/>
          <a:ln w="9525">
            <a:noFill/>
            <a:miter lim="800000"/>
            <a:headEnd/>
            <a:tailEnd/>
          </a:ln>
          <a:effectLst/>
        </p:spPr>
        <p:txBody>
          <a:bodyPr wrap="square">
            <a:prstTxWarp prst="textNoShape">
              <a:avLst/>
            </a:prstTxWarp>
            <a:spAutoFit/>
          </a:bodyPr>
          <a:lstStyle/>
          <a:p>
            <a:pPr algn="ctr"/>
            <a:r>
              <a:rPr lang="en-US" sz="1200" b="1" dirty="0" smtClean="0">
                <a:solidFill>
                  <a:srgbClr val="906205"/>
                </a:solidFill>
                <a:latin typeface="Trebuchet MS" charset="0"/>
              </a:rPr>
              <a:t>Trace Responses</a:t>
            </a:r>
          </a:p>
          <a:p>
            <a:pPr algn="ctr"/>
            <a:r>
              <a:rPr lang="en-US" sz="1200" b="1" dirty="0" smtClean="0">
                <a:solidFill>
                  <a:srgbClr val="906205"/>
                </a:solidFill>
                <a:latin typeface="Trebuchet MS" charset="0"/>
              </a:rPr>
              <a:t>(Customizable, Permission Based)</a:t>
            </a:r>
            <a:endParaRPr lang="en-US" sz="1200" b="1" dirty="0">
              <a:solidFill>
                <a:srgbClr val="906205"/>
              </a:solidFill>
              <a:latin typeface="Trebuchet MS" charset="0"/>
            </a:endParaRPr>
          </a:p>
        </p:txBody>
      </p:sp>
      <p:pic>
        <p:nvPicPr>
          <p:cNvPr id="22" name="Picture 14" descr="YottaMark Mark_Color_RGB jsc 3 reverse"/>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3793836" y="3035316"/>
            <a:ext cx="355600" cy="352425"/>
          </a:xfrm>
          <a:prstGeom prst="rect">
            <a:avLst/>
          </a:prstGeom>
          <a:noFill/>
          <a:ln w="9525">
            <a:noFill/>
            <a:miter lim="800000"/>
            <a:headEnd/>
            <a:tailEnd/>
          </a:ln>
        </p:spPr>
      </p:pic>
      <p:cxnSp>
        <p:nvCxnSpPr>
          <p:cNvPr id="23" name="Straight Connector 28"/>
          <p:cNvCxnSpPr>
            <a:cxnSpLocks noChangeShapeType="1"/>
          </p:cNvCxnSpPr>
          <p:nvPr/>
        </p:nvCxnSpPr>
        <p:spPr bwMode="auto">
          <a:xfrm rot="5400000">
            <a:off x="1630867" y="3691747"/>
            <a:ext cx="2514600" cy="1588"/>
          </a:xfrm>
          <a:prstGeom prst="line">
            <a:avLst/>
          </a:prstGeom>
          <a:noFill/>
          <a:ln w="9525">
            <a:solidFill>
              <a:schemeClr val="bg1"/>
            </a:solidFill>
            <a:round/>
            <a:headEnd/>
            <a:tailEnd/>
          </a:ln>
        </p:spPr>
      </p:cxnSp>
      <p:cxnSp>
        <p:nvCxnSpPr>
          <p:cNvPr id="24" name="Straight Connector 37"/>
          <p:cNvCxnSpPr>
            <a:cxnSpLocks noChangeShapeType="1"/>
          </p:cNvCxnSpPr>
          <p:nvPr/>
        </p:nvCxnSpPr>
        <p:spPr bwMode="auto">
          <a:xfrm rot="5400000">
            <a:off x="3329493" y="3693334"/>
            <a:ext cx="2514600" cy="1587"/>
          </a:xfrm>
          <a:prstGeom prst="line">
            <a:avLst/>
          </a:prstGeom>
          <a:noFill/>
          <a:ln w="9525">
            <a:solidFill>
              <a:schemeClr val="bg1"/>
            </a:solidFill>
            <a:round/>
            <a:headEnd/>
            <a:tailEnd/>
          </a:ln>
        </p:spPr>
      </p:cxnSp>
      <p:cxnSp>
        <p:nvCxnSpPr>
          <p:cNvPr id="25" name="Straight Connector 40"/>
          <p:cNvCxnSpPr>
            <a:cxnSpLocks noChangeShapeType="1"/>
          </p:cNvCxnSpPr>
          <p:nvPr/>
        </p:nvCxnSpPr>
        <p:spPr bwMode="auto">
          <a:xfrm rot="5400000">
            <a:off x="5404355" y="3657949"/>
            <a:ext cx="2514600" cy="1588"/>
          </a:xfrm>
          <a:prstGeom prst="line">
            <a:avLst/>
          </a:prstGeom>
          <a:noFill/>
          <a:ln w="9525">
            <a:solidFill>
              <a:schemeClr val="bg1"/>
            </a:solidFill>
            <a:round/>
            <a:headEnd/>
            <a:tailEnd/>
          </a:ln>
        </p:spPr>
      </p:cxnSp>
      <p:grpSp>
        <p:nvGrpSpPr>
          <p:cNvPr id="26" name="Group 44"/>
          <p:cNvGrpSpPr>
            <a:grpSpLocks/>
          </p:cNvGrpSpPr>
          <p:nvPr/>
        </p:nvGrpSpPr>
        <p:grpSpPr bwMode="auto">
          <a:xfrm>
            <a:off x="2484942" y="3392739"/>
            <a:ext cx="804862" cy="431800"/>
            <a:chOff x="2914287" y="5432880"/>
            <a:chExt cx="994593" cy="533400"/>
          </a:xfrm>
        </p:grpSpPr>
        <p:sp>
          <p:nvSpPr>
            <p:cNvPr id="27" name="Right Arrow 42"/>
            <p:cNvSpPr>
              <a:spLocks noChangeArrowheads="1"/>
            </p:cNvSpPr>
            <p:nvPr/>
          </p:nvSpPr>
          <p:spPr bwMode="auto">
            <a:xfrm>
              <a:off x="2914287" y="5432880"/>
              <a:ext cx="994593" cy="533400"/>
            </a:xfrm>
            <a:prstGeom prst="rightArrow">
              <a:avLst>
                <a:gd name="adj1" fmla="val 50000"/>
                <a:gd name="adj2" fmla="val 50000"/>
              </a:avLst>
            </a:prstGeom>
            <a:solidFill>
              <a:srgbClr val="FFFFFF"/>
            </a:solidFill>
            <a:ln w="9525">
              <a:noFill/>
              <a:round/>
              <a:headEnd/>
              <a:tailEnd/>
            </a:ln>
          </p:spPr>
          <p:txBody>
            <a:bodyPr>
              <a:prstTxWarp prst="textNoShape">
                <a:avLst/>
              </a:prstTxWarp>
            </a:bodyPr>
            <a:lstStyle/>
            <a:p>
              <a:pPr algn="r"/>
              <a:endParaRPr lang="en-US" sz="1800"/>
            </a:p>
          </p:txBody>
        </p:sp>
        <p:pic>
          <p:nvPicPr>
            <p:cNvPr id="28" name="Picture 32" descr="One Code.jpg"/>
            <p:cNvPicPr>
              <a:picLocks noChangeAspect="1"/>
            </p:cNvPicPr>
            <p:nvPr/>
          </p:nvPicPr>
          <p:blipFill>
            <a:blip r:embed="rId8"/>
            <a:srcRect/>
            <a:stretch>
              <a:fillRect/>
            </a:stretch>
          </p:blipFill>
          <p:spPr bwMode="auto">
            <a:xfrm>
              <a:off x="2960460" y="5562600"/>
              <a:ext cx="631821" cy="274528"/>
            </a:xfrm>
            <a:prstGeom prst="rect">
              <a:avLst/>
            </a:prstGeom>
            <a:noFill/>
            <a:ln w="9525">
              <a:noFill/>
              <a:miter lim="800000"/>
              <a:headEnd/>
              <a:tailEnd/>
            </a:ln>
          </p:spPr>
        </p:pic>
      </p:grpSp>
      <p:grpSp>
        <p:nvGrpSpPr>
          <p:cNvPr id="29" name="Group 46"/>
          <p:cNvGrpSpPr>
            <a:grpSpLocks/>
          </p:cNvGrpSpPr>
          <p:nvPr/>
        </p:nvGrpSpPr>
        <p:grpSpPr bwMode="auto">
          <a:xfrm>
            <a:off x="4273261" y="3503628"/>
            <a:ext cx="803275" cy="431800"/>
            <a:chOff x="2914287" y="5432880"/>
            <a:chExt cx="994593" cy="533400"/>
          </a:xfrm>
        </p:grpSpPr>
        <p:sp>
          <p:nvSpPr>
            <p:cNvPr id="30" name="Right Arrow 47"/>
            <p:cNvSpPr>
              <a:spLocks noChangeArrowheads="1"/>
            </p:cNvSpPr>
            <p:nvPr/>
          </p:nvSpPr>
          <p:spPr bwMode="auto">
            <a:xfrm>
              <a:off x="2914287" y="5432880"/>
              <a:ext cx="994593" cy="533400"/>
            </a:xfrm>
            <a:prstGeom prst="rightArrow">
              <a:avLst>
                <a:gd name="adj1" fmla="val 50000"/>
                <a:gd name="adj2" fmla="val 50000"/>
              </a:avLst>
            </a:prstGeom>
            <a:solidFill>
              <a:srgbClr val="FFFFFF"/>
            </a:solidFill>
            <a:ln w="9525">
              <a:noFill/>
              <a:round/>
              <a:headEnd/>
              <a:tailEnd/>
            </a:ln>
          </p:spPr>
          <p:txBody>
            <a:bodyPr>
              <a:prstTxWarp prst="textNoShape">
                <a:avLst/>
              </a:prstTxWarp>
            </a:bodyPr>
            <a:lstStyle/>
            <a:p>
              <a:pPr algn="r"/>
              <a:endParaRPr lang="en-US" sz="1800"/>
            </a:p>
          </p:txBody>
        </p:sp>
        <p:pic>
          <p:nvPicPr>
            <p:cNvPr id="31" name="Picture 48" descr="One Code.jpg"/>
            <p:cNvPicPr>
              <a:picLocks noChangeAspect="1"/>
            </p:cNvPicPr>
            <p:nvPr/>
          </p:nvPicPr>
          <p:blipFill>
            <a:blip r:embed="rId8"/>
            <a:srcRect/>
            <a:stretch>
              <a:fillRect/>
            </a:stretch>
          </p:blipFill>
          <p:spPr bwMode="auto">
            <a:xfrm>
              <a:off x="2960460" y="5562600"/>
              <a:ext cx="631821" cy="274528"/>
            </a:xfrm>
            <a:prstGeom prst="rect">
              <a:avLst/>
            </a:prstGeom>
            <a:noFill/>
            <a:ln w="9525">
              <a:noFill/>
              <a:miter lim="800000"/>
              <a:headEnd/>
              <a:tailEnd/>
            </a:ln>
          </p:spPr>
        </p:pic>
      </p:grpSp>
      <p:grpSp>
        <p:nvGrpSpPr>
          <p:cNvPr id="32" name="Group 49"/>
          <p:cNvGrpSpPr>
            <a:grpSpLocks/>
          </p:cNvGrpSpPr>
          <p:nvPr/>
        </p:nvGrpSpPr>
        <p:grpSpPr bwMode="auto">
          <a:xfrm>
            <a:off x="6279861" y="3503628"/>
            <a:ext cx="803275" cy="431800"/>
            <a:chOff x="2914287" y="5432880"/>
            <a:chExt cx="994593" cy="533400"/>
          </a:xfrm>
        </p:grpSpPr>
        <p:sp>
          <p:nvSpPr>
            <p:cNvPr id="33" name="Right Arrow 50"/>
            <p:cNvSpPr>
              <a:spLocks noChangeArrowheads="1"/>
            </p:cNvSpPr>
            <p:nvPr/>
          </p:nvSpPr>
          <p:spPr bwMode="auto">
            <a:xfrm>
              <a:off x="2914287" y="5432880"/>
              <a:ext cx="994593" cy="533400"/>
            </a:xfrm>
            <a:prstGeom prst="rightArrow">
              <a:avLst>
                <a:gd name="adj1" fmla="val 50000"/>
                <a:gd name="adj2" fmla="val 50000"/>
              </a:avLst>
            </a:prstGeom>
            <a:solidFill>
              <a:srgbClr val="FFFFFF"/>
            </a:solidFill>
            <a:ln w="9525">
              <a:noFill/>
              <a:round/>
              <a:headEnd/>
              <a:tailEnd/>
            </a:ln>
          </p:spPr>
          <p:txBody>
            <a:bodyPr>
              <a:prstTxWarp prst="textNoShape">
                <a:avLst/>
              </a:prstTxWarp>
            </a:bodyPr>
            <a:lstStyle/>
            <a:p>
              <a:pPr algn="r"/>
              <a:endParaRPr lang="en-US" sz="1800"/>
            </a:p>
          </p:txBody>
        </p:sp>
        <p:pic>
          <p:nvPicPr>
            <p:cNvPr id="34" name="Picture 51" descr="One Code.jpg"/>
            <p:cNvPicPr>
              <a:picLocks noChangeAspect="1"/>
            </p:cNvPicPr>
            <p:nvPr/>
          </p:nvPicPr>
          <p:blipFill>
            <a:blip r:embed="rId8"/>
            <a:srcRect/>
            <a:stretch>
              <a:fillRect/>
            </a:stretch>
          </p:blipFill>
          <p:spPr bwMode="auto">
            <a:xfrm>
              <a:off x="2960460" y="5562600"/>
              <a:ext cx="631821" cy="274528"/>
            </a:xfrm>
            <a:prstGeom prst="rect">
              <a:avLst/>
            </a:prstGeom>
            <a:noFill/>
            <a:ln w="9525">
              <a:noFill/>
              <a:miter lim="800000"/>
              <a:headEnd/>
              <a:tailEnd/>
            </a:ln>
          </p:spPr>
        </p:pic>
      </p:grpSp>
      <p:pic>
        <p:nvPicPr>
          <p:cNvPr id="35" name="Picture 34" descr="Clams 028.jpg"/>
          <p:cNvPicPr>
            <a:picLocks noChangeAspect="1"/>
          </p:cNvPicPr>
          <p:nvPr/>
        </p:nvPicPr>
        <p:blipFill>
          <a:blip r:embed="rId9"/>
          <a:stretch>
            <a:fillRect/>
          </a:stretch>
        </p:blipFill>
        <p:spPr>
          <a:xfrm>
            <a:off x="952894" y="3122696"/>
            <a:ext cx="1335309" cy="1001482"/>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36" name="Picture 35" descr="Driscolls field - 2008-02-21 067.jpg"/>
          <p:cNvPicPr>
            <a:picLocks noChangeAspect="1"/>
          </p:cNvPicPr>
          <p:nvPr/>
        </p:nvPicPr>
        <p:blipFill>
          <a:blip r:embed="rId10"/>
          <a:stretch>
            <a:fillRect/>
          </a:stretch>
        </p:blipFill>
        <p:spPr>
          <a:xfrm>
            <a:off x="956177" y="4755162"/>
            <a:ext cx="1328743" cy="996557"/>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37" name="Picture 3"/>
          <p:cNvPicPr>
            <a:picLocks noChangeAspect="1" noChangeArrowheads="1"/>
          </p:cNvPicPr>
          <p:nvPr/>
        </p:nvPicPr>
        <p:blipFill>
          <a:blip r:embed="rId11"/>
          <a:srcRect/>
          <a:stretch>
            <a:fillRect/>
          </a:stretch>
        </p:blipFill>
        <p:spPr bwMode="auto">
          <a:xfrm>
            <a:off x="964670" y="1521968"/>
            <a:ext cx="1311757" cy="1001550"/>
          </a:xfrm>
          <a:prstGeom prst="rect">
            <a:avLst/>
          </a:prstGeom>
          <a:noFill/>
          <a:ln w="9525">
            <a:noFill/>
            <a:miter lim="800000"/>
            <a:headEnd/>
            <a:tailEnd/>
          </a:ln>
          <a:effectLst>
            <a:outerShdw blurRad="63500" dist="38099" dir="2700000" algn="ctr" rotWithShape="0">
              <a:schemeClr val="bg2">
                <a:alpha val="74998"/>
              </a:schemeClr>
            </a:outerShdw>
          </a:effectLst>
        </p:spPr>
      </p:pic>
      <p:sp>
        <p:nvSpPr>
          <p:cNvPr id="38" name="TextBox 37"/>
          <p:cNvSpPr txBox="1">
            <a:spLocks noChangeArrowheads="1"/>
          </p:cNvSpPr>
          <p:nvPr/>
        </p:nvSpPr>
        <p:spPr bwMode="auto">
          <a:xfrm>
            <a:off x="634833" y="2508563"/>
            <a:ext cx="2252540" cy="461665"/>
          </a:xfrm>
          <a:prstGeom prst="rect">
            <a:avLst/>
          </a:prstGeom>
          <a:noFill/>
          <a:ln w="9525">
            <a:noFill/>
            <a:miter lim="800000"/>
            <a:headEnd/>
            <a:tailEnd/>
          </a:ln>
          <a:effectLst/>
        </p:spPr>
        <p:txBody>
          <a:bodyPr wrap="none">
            <a:prstTxWarp prst="textNoShape">
              <a:avLst/>
            </a:prstTxWarp>
            <a:spAutoFit/>
          </a:bodyPr>
          <a:lstStyle/>
          <a:p>
            <a:pPr algn="ctr"/>
            <a:r>
              <a:rPr lang="en-US" sz="1200" b="1" dirty="0" err="1" smtClean="0">
                <a:solidFill>
                  <a:srgbClr val="906205"/>
                </a:solidFill>
                <a:latin typeface="Trebuchet MS" charset="0"/>
              </a:rPr>
              <a:t>HarvestMark</a:t>
            </a:r>
            <a:r>
              <a:rPr lang="en-US" sz="1200" b="1" dirty="0" smtClean="0">
                <a:solidFill>
                  <a:srgbClr val="906205"/>
                </a:solidFill>
                <a:latin typeface="Trebuchet MS" charset="0"/>
              </a:rPr>
              <a:t> Codes </a:t>
            </a:r>
            <a:r>
              <a:rPr lang="en-US" sz="1200" b="1" dirty="0" smtClean="0">
                <a:solidFill>
                  <a:srgbClr val="906205"/>
                </a:solidFill>
                <a:latin typeface="Trebuchet MS" charset="0"/>
                <a:sym typeface="Wingdings" pitchFamily="2" charset="2"/>
              </a:rPr>
              <a:t> Labels</a:t>
            </a:r>
            <a:endParaRPr lang="en-US" sz="1200" b="1" dirty="0" smtClean="0">
              <a:solidFill>
                <a:srgbClr val="906205"/>
              </a:solidFill>
              <a:latin typeface="Trebuchet MS" charset="0"/>
            </a:endParaRPr>
          </a:p>
          <a:p>
            <a:pPr algn="ctr"/>
            <a:r>
              <a:rPr lang="en-US" sz="1200" b="1" dirty="0" smtClean="0">
                <a:solidFill>
                  <a:srgbClr val="906205"/>
                </a:solidFill>
                <a:latin typeface="Trebuchet MS" charset="0"/>
              </a:rPr>
              <a:t>(Or Print on Packaging)</a:t>
            </a:r>
            <a:endParaRPr lang="en-US" sz="1200" b="1" dirty="0">
              <a:solidFill>
                <a:srgbClr val="906205"/>
              </a:solidFill>
              <a:latin typeface="Trebuchet MS" charset="0"/>
            </a:endParaRPr>
          </a:p>
        </p:txBody>
      </p:sp>
      <p:pic>
        <p:nvPicPr>
          <p:cNvPr id="39" name="Picture 38" descr="MyDriscolls Response Page.png"/>
          <p:cNvPicPr>
            <a:picLocks noChangeAspect="1"/>
          </p:cNvPicPr>
          <p:nvPr/>
        </p:nvPicPr>
        <p:blipFill>
          <a:blip r:embed="rId12"/>
          <a:stretch>
            <a:fillRect/>
          </a:stretch>
        </p:blipFill>
        <p:spPr>
          <a:xfrm>
            <a:off x="7054273" y="3035316"/>
            <a:ext cx="1219200" cy="916826"/>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40" name="Picture 39" descr="MyDriscolls Response Page.png"/>
          <p:cNvPicPr>
            <a:picLocks noChangeAspect="1"/>
          </p:cNvPicPr>
          <p:nvPr/>
        </p:nvPicPr>
        <p:blipFill>
          <a:blip r:embed="rId12"/>
          <a:stretch>
            <a:fillRect/>
          </a:stretch>
        </p:blipFill>
        <p:spPr>
          <a:xfrm>
            <a:off x="7206673" y="3187716"/>
            <a:ext cx="1219200" cy="916826"/>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41" name="Picture 40" descr="MyDriscolls Response Page.png"/>
          <p:cNvPicPr>
            <a:picLocks noChangeAspect="1"/>
          </p:cNvPicPr>
          <p:nvPr/>
        </p:nvPicPr>
        <p:blipFill>
          <a:blip r:embed="rId12"/>
          <a:stretch>
            <a:fillRect/>
          </a:stretch>
        </p:blipFill>
        <p:spPr>
          <a:xfrm>
            <a:off x="7359073" y="3340116"/>
            <a:ext cx="1219200" cy="916826"/>
          </a:xfrm>
          <a:prstGeom prst="rect">
            <a:avLst/>
          </a:prstGeom>
          <a:noFill/>
          <a:ln w="9525">
            <a:noFill/>
            <a:miter lim="800000"/>
            <a:headEnd/>
            <a:tailEnd/>
          </a:ln>
          <a:effectLst>
            <a:outerShdw blurRad="63500" dist="38099" dir="2700000" algn="ctr" rotWithShape="0">
              <a:schemeClr val="bg2">
                <a:alpha val="74998"/>
              </a:schemeClr>
            </a:outerShdw>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207818"/>
            <a:ext cx="8229600" cy="792162"/>
          </a:xfrm>
        </p:spPr>
        <p:txBody>
          <a:bodyPr>
            <a:normAutofit/>
          </a:bodyPr>
          <a:lstStyle/>
          <a:p>
            <a:r>
              <a:rPr lang="en-US" sz="3200" dirty="0" smtClean="0"/>
              <a:t>To commercially deploy traceability…</a:t>
            </a:r>
            <a:endParaRPr lang="en-US" sz="3200" dirty="0"/>
          </a:p>
        </p:txBody>
      </p:sp>
      <p:sp>
        <p:nvSpPr>
          <p:cNvPr id="3" name="Content Placeholder 2"/>
          <p:cNvSpPr>
            <a:spLocks noGrp="1"/>
          </p:cNvSpPr>
          <p:nvPr>
            <p:ph idx="1"/>
          </p:nvPr>
        </p:nvSpPr>
        <p:spPr>
          <a:xfrm>
            <a:off x="1103651" y="2261882"/>
            <a:ext cx="7086191" cy="3761228"/>
          </a:xfrm>
        </p:spPr>
        <p:txBody>
          <a:bodyPr/>
          <a:lstStyle/>
          <a:p>
            <a:r>
              <a:rPr lang="en-US" sz="2800" b="1" dirty="0" smtClean="0"/>
              <a:t>Understanding the producer’s workflow</a:t>
            </a:r>
            <a:endParaRPr lang="en-US" sz="2800" dirty="0" smtClean="0"/>
          </a:p>
          <a:p>
            <a:r>
              <a:rPr lang="en-US" sz="2800" b="1" dirty="0" smtClean="0"/>
              <a:t>Delivering meaningful information</a:t>
            </a:r>
            <a:endParaRPr lang="en-US" sz="2800" dirty="0" smtClean="0"/>
          </a:p>
          <a:p>
            <a:r>
              <a:rPr lang="en-US" sz="2800" b="1" dirty="0" smtClean="0"/>
              <a:t>Providing 24/7 access to the information</a:t>
            </a:r>
            <a:endParaRPr lang="en-US" sz="2800" dirty="0" smtClean="0"/>
          </a:p>
          <a:p>
            <a:r>
              <a:rPr lang="en-US" sz="2800" b="1" dirty="0" smtClean="0"/>
              <a:t>Running an industrial strength data service</a:t>
            </a:r>
            <a:endParaRPr lang="en-US" sz="2800" dirty="0" smtClean="0"/>
          </a:p>
          <a:p>
            <a:pPr>
              <a:buNone/>
            </a:pPr>
            <a:endParaRPr lang="en-US" sz="2800" dirty="0" smtClean="0">
              <a:solidFill>
                <a:schemeClr val="tx1">
                  <a:lumMod val="50000"/>
                  <a:lumOff val="50000"/>
                </a:schemeClr>
              </a:solidFill>
            </a:endParaRPr>
          </a:p>
          <a:p>
            <a:pPr algn="r">
              <a:buNone/>
            </a:pPr>
            <a:r>
              <a:rPr lang="en-US" sz="2800" dirty="0" smtClean="0">
                <a:solidFill>
                  <a:schemeClr val="tx1">
                    <a:lumMod val="50000"/>
                    <a:lumOff val="50000"/>
                  </a:schemeClr>
                </a:solidFill>
              </a:rPr>
              <a:t>… benefits retailers and their suppliers</a:t>
            </a:r>
            <a:r>
              <a:rPr lang="en-US" sz="2800" dirty="0" smtClean="0">
                <a:solidFill>
                  <a:schemeClr val="tx1">
                    <a:lumMod val="50000"/>
                    <a:lumOff val="50000"/>
                  </a:schemeClr>
                </a:solidFill>
              </a:rPr>
              <a:t>.</a:t>
            </a:r>
            <a:endParaRPr lang="en-US" sz="2800" dirty="0" smtClean="0">
              <a:solidFill>
                <a:schemeClr val="tx1">
                  <a:lumMod val="50000"/>
                  <a:lumOff val="50000"/>
                </a:schemeClr>
              </a:solidFill>
            </a:endParaRPr>
          </a:p>
        </p:txBody>
      </p:sp>
      <p:sp>
        <p:nvSpPr>
          <p:cNvPr id="4" name="TextBox 3"/>
          <p:cNvSpPr txBox="1"/>
          <p:nvPr/>
        </p:nvSpPr>
        <p:spPr>
          <a:xfrm>
            <a:off x="1044330" y="1192464"/>
            <a:ext cx="7060972" cy="646331"/>
          </a:xfrm>
          <a:prstGeom prst="rect">
            <a:avLst/>
          </a:prstGeom>
          <a:noFill/>
        </p:spPr>
        <p:txBody>
          <a:bodyPr wrap="none" rtlCol="0">
            <a:spAutoFit/>
          </a:bodyPr>
          <a:lstStyle/>
          <a:p>
            <a:r>
              <a:rPr lang="en-US" sz="2400" dirty="0" smtClean="0"/>
              <a:t>There are four  </a:t>
            </a:r>
            <a:r>
              <a:rPr lang="en-US" sz="3600" dirty="0" smtClean="0">
                <a:solidFill>
                  <a:schemeClr val="tx1">
                    <a:lumMod val="95000"/>
                  </a:schemeClr>
                </a:solidFill>
              </a:rPr>
              <a:t>key elements </a:t>
            </a:r>
            <a:r>
              <a:rPr lang="en-US" sz="2400" dirty="0" smtClean="0"/>
              <a:t>that define success</a:t>
            </a: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l_Campo_label_sticler.png"/>
          <p:cNvPicPr>
            <a:picLocks noChangeAspect="1"/>
          </p:cNvPicPr>
          <p:nvPr/>
        </p:nvPicPr>
        <p:blipFill>
          <a:blip r:embed="rId2"/>
          <a:stretch>
            <a:fillRect/>
          </a:stretch>
        </p:blipFill>
        <p:spPr>
          <a:xfrm>
            <a:off x="2764711" y="1271908"/>
            <a:ext cx="4282323" cy="4923943"/>
          </a:xfrm>
          <a:prstGeom prst="rect">
            <a:avLst/>
          </a:prstGeom>
        </p:spPr>
      </p:pic>
      <p:sp>
        <p:nvSpPr>
          <p:cNvPr id="13" name="Right Arrow 12">
            <a:hlinkClick r:id="" action="ppaction://hlinkshowjump?jump=previousslide"/>
          </p:cNvPr>
          <p:cNvSpPr/>
          <p:nvPr/>
        </p:nvSpPr>
        <p:spPr>
          <a:xfrm flipH="1">
            <a:off x="221673" y="30480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4" name="Right Arrow 13">
            <a:hlinkClick r:id="" action="ppaction://hlinkshowjump?jump=nextslide"/>
          </p:cNvPr>
          <p:cNvSpPr/>
          <p:nvPr/>
        </p:nvSpPr>
        <p:spPr>
          <a:xfrm>
            <a:off x="7592291" y="304811"/>
            <a:ext cx="1357746" cy="5306291"/>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ight Arrow 19">
            <a:hlinkClick r:id="" action="ppaction://hlinkshowjump?jump=nextslide"/>
          </p:cNvPr>
          <p:cNvSpPr/>
          <p:nvPr/>
        </p:nvSpPr>
        <p:spPr>
          <a:xfrm>
            <a:off x="8007927" y="0"/>
            <a:ext cx="1357746" cy="50749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Title 1"/>
          <p:cNvSpPr txBox="1">
            <a:spLocks/>
          </p:cNvSpPr>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3600" dirty="0" smtClean="0">
                <a:solidFill>
                  <a:schemeClr val="bg1"/>
                </a:solidFill>
                <a:latin typeface="+mj-lt"/>
                <a:ea typeface="+mj-ea"/>
                <a:cs typeface="+mj-cs"/>
              </a:rPr>
              <a:t>How does it work?</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Oval 6"/>
          <p:cNvSpPr/>
          <p:nvPr/>
        </p:nvSpPr>
        <p:spPr>
          <a:xfrm>
            <a:off x="2897191" y="3920678"/>
            <a:ext cx="2008682" cy="1154242"/>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27057" y="4656820"/>
            <a:ext cx="1419977" cy="8362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365415" y="1485900"/>
            <a:ext cx="6035634" cy="4343400"/>
          </a:xfrm>
          <a:prstGeom prst="rect">
            <a:avLst/>
          </a:prstGeom>
          <a:noFill/>
          <a:ln w="9525">
            <a:noFill/>
            <a:miter lim="800000"/>
            <a:headEnd/>
            <a:tailEnd/>
          </a:ln>
        </p:spPr>
      </p:pic>
      <p:sp>
        <p:nvSpPr>
          <p:cNvPr id="6" name="Oval 5"/>
          <p:cNvSpPr/>
          <p:nvPr/>
        </p:nvSpPr>
        <p:spPr>
          <a:xfrm>
            <a:off x="5033560" y="3420298"/>
            <a:ext cx="2229492" cy="873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arvestmark_white.png">
            <a:hlinkClick r:id="" action="ppaction://hlinkshowjump?jump=firstslide"/>
          </p:cNvPr>
          <p:cNvPicPr>
            <a:picLocks noChangeAspect="1"/>
          </p:cNvPicPr>
          <p:nvPr/>
        </p:nvPicPr>
        <p:blipFill>
          <a:blip r:embed="rId3" cstate="print"/>
          <a:stretch>
            <a:fillRect/>
          </a:stretch>
        </p:blipFill>
        <p:spPr>
          <a:xfrm>
            <a:off x="317500" y="5749926"/>
            <a:ext cx="2133600" cy="666751"/>
          </a:xfrm>
          <a:prstGeom prst="rect">
            <a:avLst/>
          </a:prstGeom>
        </p:spPr>
      </p:pic>
      <p:sp>
        <p:nvSpPr>
          <p:cNvPr id="10" name="Right Arrow 9">
            <a:hlinkClick r:id="" action="ppaction://hlinkshowjump?jump=previousslide"/>
          </p:cNvPr>
          <p:cNvSpPr/>
          <p:nvPr/>
        </p:nvSpPr>
        <p:spPr>
          <a:xfrm flipH="1">
            <a:off x="221673" y="304801"/>
            <a:ext cx="1357746" cy="4890655"/>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TextBox 17"/>
          <p:cNvSpPr txBox="1"/>
          <p:nvPr/>
        </p:nvSpPr>
        <p:spPr>
          <a:xfrm>
            <a:off x="5525652" y="3744214"/>
            <a:ext cx="1008609" cy="200055"/>
          </a:xfrm>
          <a:prstGeom prst="rect">
            <a:avLst/>
          </a:prstGeom>
          <a:noFill/>
        </p:spPr>
        <p:txBody>
          <a:bodyPr wrap="none" rtlCol="0">
            <a:spAutoFit/>
          </a:bodyPr>
          <a:lstStyle/>
          <a:p>
            <a:r>
              <a:rPr lang="en-US" sz="700" b="1" dirty="0" smtClean="0">
                <a:solidFill>
                  <a:schemeClr val="accent6"/>
                </a:solidFill>
                <a:latin typeface="Arial" pitchFamily="34" charset="0"/>
                <a:cs typeface="Arial" pitchFamily="34" charset="0"/>
              </a:rPr>
              <a:t>028348569102DC01</a:t>
            </a:r>
            <a:endParaRPr lang="en-US" sz="700" b="1" dirty="0">
              <a:solidFill>
                <a:schemeClr val="accent6"/>
              </a:solidFill>
              <a:latin typeface="Arial" pitchFamily="34" charset="0"/>
              <a:cs typeface="Arial" pitchFamily="34" charset="0"/>
            </a:endParaRPr>
          </a:p>
        </p:txBody>
      </p:sp>
      <p:sp>
        <p:nvSpPr>
          <p:cNvPr id="19" name="Rectangle 18"/>
          <p:cNvSpPr/>
          <p:nvPr/>
        </p:nvSpPr>
        <p:spPr>
          <a:xfrm>
            <a:off x="0" y="411480"/>
            <a:ext cx="5372100" cy="6858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4313" y="366884"/>
            <a:ext cx="6740310" cy="646331"/>
          </a:xfrm>
          <a:prstGeom prst="rect">
            <a:avLst/>
          </a:prstGeom>
          <a:noFill/>
        </p:spPr>
        <p:txBody>
          <a:bodyPr wrap="square" rtlCol="0">
            <a:spAutoFit/>
          </a:bodyPr>
          <a:lstStyle/>
          <a:p>
            <a:r>
              <a:rPr lang="en-US" sz="3600" dirty="0" smtClean="0">
                <a:solidFill>
                  <a:schemeClr val="bg1"/>
                </a:solidFill>
                <a:latin typeface="+mj-lt"/>
              </a:rPr>
              <a:t>The Trace Experience</a:t>
            </a:r>
          </a:p>
        </p:txBody>
      </p:sp>
      <p:cxnSp>
        <p:nvCxnSpPr>
          <p:cNvPr id="17" name="Straight Arrow Connector 16"/>
          <p:cNvCxnSpPr/>
          <p:nvPr/>
        </p:nvCxnSpPr>
        <p:spPr>
          <a:xfrm flipV="1">
            <a:off x="2450124" y="3963311"/>
            <a:ext cx="2374361" cy="10729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ight Arrow 12">
            <a:hlinkClick r:id="" action="ppaction://hlinkshowjump?jump=firstslide"/>
          </p:cNvPr>
          <p:cNvSpPr/>
          <p:nvPr/>
        </p:nvSpPr>
        <p:spPr>
          <a:xfrm>
            <a:off x="6731000" y="5135880"/>
            <a:ext cx="2413000" cy="17221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Right Arrow 20">
            <a:hlinkClick r:id="" action="ppaction://hlinkshowjump?jump=firstslide"/>
          </p:cNvPr>
          <p:cNvSpPr/>
          <p:nvPr/>
        </p:nvSpPr>
        <p:spPr>
          <a:xfrm>
            <a:off x="6731000" y="5135880"/>
            <a:ext cx="2413000" cy="17221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email"/>
          <a:srcRect/>
          <a:stretch>
            <a:fillRect/>
          </a:stretch>
        </p:blipFill>
        <p:spPr bwMode="auto">
          <a:xfrm>
            <a:off x="2367818" y="1493520"/>
            <a:ext cx="6025044" cy="4335780"/>
          </a:xfrm>
          <a:prstGeom prst="rect">
            <a:avLst/>
          </a:prstGeom>
          <a:noFill/>
          <a:ln w="9525">
            <a:noFill/>
            <a:miter lim="800000"/>
            <a:headEnd/>
            <a:tailEnd/>
          </a:ln>
        </p:spPr>
      </p:pic>
      <p:pic>
        <p:nvPicPr>
          <p:cNvPr id="27" name="Picture 3"/>
          <p:cNvPicPr>
            <a:picLocks noChangeAspect="1" noChangeArrowheads="1"/>
          </p:cNvPicPr>
          <p:nvPr/>
        </p:nvPicPr>
        <p:blipFill>
          <a:blip r:embed="rId5" cstate="print"/>
          <a:srcRect/>
          <a:stretch>
            <a:fillRect/>
          </a:stretch>
        </p:blipFill>
        <p:spPr bwMode="auto">
          <a:xfrm>
            <a:off x="4368800" y="1234440"/>
            <a:ext cx="3813524" cy="356616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6" cstate="email"/>
          <a:srcRect/>
          <a:stretch>
            <a:fillRect/>
          </a:stretch>
        </p:blipFill>
        <p:spPr bwMode="auto">
          <a:xfrm>
            <a:off x="3746500" y="2308235"/>
            <a:ext cx="4508500" cy="3682529"/>
          </a:xfrm>
          <a:prstGeom prst="rect">
            <a:avLst/>
          </a:prstGeom>
          <a:noFill/>
          <a:ln w="9525">
            <a:noFill/>
            <a:miter lim="800000"/>
            <a:headEnd/>
            <a:tailEnd/>
          </a:ln>
        </p:spPr>
      </p:pic>
      <p:pic>
        <p:nvPicPr>
          <p:cNvPr id="1029" name="Picture 5"/>
          <p:cNvPicPr>
            <a:picLocks noChangeAspect="1" noChangeArrowheads="1"/>
          </p:cNvPicPr>
          <p:nvPr/>
        </p:nvPicPr>
        <p:blipFill>
          <a:blip r:embed="rId7" cstate="email"/>
          <a:srcRect/>
          <a:stretch>
            <a:fillRect/>
          </a:stretch>
        </p:blipFill>
        <p:spPr bwMode="auto">
          <a:xfrm>
            <a:off x="2362200" y="1470410"/>
            <a:ext cx="6057158" cy="4358890"/>
          </a:xfrm>
          <a:prstGeom prst="rect">
            <a:avLst/>
          </a:prstGeom>
          <a:noFill/>
          <a:ln w="9525">
            <a:noFill/>
            <a:miter lim="800000"/>
            <a:headEnd/>
            <a:tailEnd/>
          </a:ln>
        </p:spPr>
      </p:pic>
      <p:pic>
        <p:nvPicPr>
          <p:cNvPr id="1032" name="Picture 8"/>
          <p:cNvPicPr>
            <a:picLocks noChangeAspect="1" noChangeArrowheads="1"/>
          </p:cNvPicPr>
          <p:nvPr/>
        </p:nvPicPr>
        <p:blipFill>
          <a:blip r:embed="rId8" cstate="email"/>
          <a:srcRect/>
          <a:stretch>
            <a:fillRect/>
          </a:stretch>
        </p:blipFill>
        <p:spPr bwMode="auto">
          <a:xfrm>
            <a:off x="2365828" y="1456534"/>
            <a:ext cx="6076442" cy="4372766"/>
          </a:xfrm>
          <a:prstGeom prst="rect">
            <a:avLst/>
          </a:prstGeom>
          <a:noFill/>
          <a:ln w="9525">
            <a:noFill/>
            <a:miter lim="800000"/>
            <a:headEnd/>
            <a:tailEnd/>
          </a:ln>
        </p:spPr>
      </p:pic>
      <p:sp>
        <p:nvSpPr>
          <p:cNvPr id="24" name="Freeform 23"/>
          <p:cNvSpPr/>
          <p:nvPr/>
        </p:nvSpPr>
        <p:spPr>
          <a:xfrm rot="-2580000">
            <a:off x="3254113" y="4515876"/>
            <a:ext cx="179791" cy="249710"/>
          </a:xfrm>
          <a:custGeom>
            <a:avLst/>
            <a:gdLst>
              <a:gd name="connsiteX0" fmla="*/ 0 w 522514"/>
              <a:gd name="connsiteY0" fmla="*/ 508000 h 725715"/>
              <a:gd name="connsiteX1" fmla="*/ 261257 w 522514"/>
              <a:gd name="connsiteY1" fmla="*/ 0 h 725715"/>
              <a:gd name="connsiteX2" fmla="*/ 522514 w 522514"/>
              <a:gd name="connsiteY2" fmla="*/ 493486 h 725715"/>
              <a:gd name="connsiteX3" fmla="*/ 333828 w 522514"/>
              <a:gd name="connsiteY3" fmla="*/ 362858 h 725715"/>
              <a:gd name="connsiteX4" fmla="*/ 333828 w 522514"/>
              <a:gd name="connsiteY4" fmla="*/ 725715 h 725715"/>
              <a:gd name="connsiteX5" fmla="*/ 203200 w 522514"/>
              <a:gd name="connsiteY5" fmla="*/ 725715 h 725715"/>
              <a:gd name="connsiteX6" fmla="*/ 203200 w 522514"/>
              <a:gd name="connsiteY6" fmla="*/ 348343 h 725715"/>
              <a:gd name="connsiteX7" fmla="*/ 0 w 522514"/>
              <a:gd name="connsiteY7" fmla="*/ 508000 h 72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514" h="725715">
                <a:moveTo>
                  <a:pt x="0" y="508000"/>
                </a:moveTo>
                <a:lnTo>
                  <a:pt x="261257" y="0"/>
                </a:lnTo>
                <a:lnTo>
                  <a:pt x="522514" y="493486"/>
                </a:lnTo>
                <a:lnTo>
                  <a:pt x="333828" y="362858"/>
                </a:lnTo>
                <a:lnTo>
                  <a:pt x="333828" y="725715"/>
                </a:lnTo>
                <a:lnTo>
                  <a:pt x="203200" y="725715"/>
                </a:lnTo>
                <a:lnTo>
                  <a:pt x="203200" y="348343"/>
                </a:lnTo>
                <a:lnTo>
                  <a:pt x="0" y="508000"/>
                </a:lnTo>
                <a:close/>
              </a:path>
            </a:pathLst>
          </a:cu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8" descr="DC_grape_tom_pt(skew).jpg"/>
          <p:cNvPicPr>
            <a:picLocks noChangeAspect="1"/>
          </p:cNvPicPr>
          <p:nvPr/>
        </p:nvPicPr>
        <p:blipFill>
          <a:blip r:embed="rId9" cstate="email">
            <a:clrChange>
              <a:clrFrom>
                <a:srgbClr val="FAFFFB"/>
              </a:clrFrom>
              <a:clrTo>
                <a:srgbClr val="FAFFFB">
                  <a:alpha val="0"/>
                </a:srgbClr>
              </a:clrTo>
            </a:clrChange>
            <a:lum bright="10000"/>
          </a:blip>
          <a:srcRect/>
          <a:stretch>
            <a:fillRect/>
          </a:stretch>
        </p:blipFill>
        <p:spPr bwMode="auto">
          <a:xfrm>
            <a:off x="-122238" y="3094775"/>
            <a:ext cx="2435225" cy="262509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8"/>
                                        </p:tgtEl>
                                        <p:attrNameLst>
                                          <p:attrName>style.visibility</p:attrName>
                                        </p:attrNameLst>
                                      </p:cBhvr>
                                      <p:to>
                                        <p:strVal val="visible"/>
                                      </p:to>
                                    </p:set>
                                    <p:anim calcmode="discrete" valueType="clr">
                                      <p:cBhvr override="childStyle">
                                        <p:cTn id="24"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
                                        </p:tgtEl>
                                        <p:attrNameLst>
                                          <p:attrName>fillcolor</p:attrName>
                                        </p:attrNameLst>
                                      </p:cBhvr>
                                      <p:tavLst>
                                        <p:tav tm="0">
                                          <p:val>
                                            <p:clrVal>
                                              <a:schemeClr val="accent2"/>
                                            </p:clrVal>
                                          </p:val>
                                        </p:tav>
                                        <p:tav tm="50000">
                                          <p:val>
                                            <p:clrVal>
                                              <a:schemeClr val="hlink"/>
                                            </p:clrVal>
                                          </p:val>
                                        </p:tav>
                                      </p:tavLst>
                                    </p:anim>
                                    <p:set>
                                      <p:cBhvr>
                                        <p:cTn id="26" dur="80"/>
                                        <p:tgtEl>
                                          <p:spTgt spid="18"/>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56" presetClass="path" presetSubtype="0" accel="50000" decel="50000" fill="hold" grpId="0" nodeType="clickEffect">
                                  <p:stCondLst>
                                    <p:cond delay="0"/>
                                  </p:stCondLst>
                                  <p:childTnLst>
                                    <p:animMotion origin="layout" path="M 5E-6 3.33333E-6 L 0.36754 -0.10973 " pathEditMode="relative" rAng="0" ptsTypes="AA">
                                      <p:cBhvr>
                                        <p:cTn id="30" dur="1000" fill="hold"/>
                                        <p:tgtEl>
                                          <p:spTgt spid="24"/>
                                        </p:tgtEl>
                                        <p:attrNameLst>
                                          <p:attrName>ppt_x</p:attrName>
                                          <p:attrName>ppt_y</p:attrName>
                                        </p:attrNameLst>
                                      </p:cBhvr>
                                      <p:rCtr x="184" y="-55"/>
                                    </p:animMotion>
                                  </p:childTnLst>
                                </p:cTn>
                              </p:par>
                            </p:childTnLst>
                          </p:cTn>
                        </p:par>
                        <p:par>
                          <p:cTn id="31" fill="hold">
                            <p:stCondLst>
                              <p:cond delay="1000"/>
                            </p:stCondLst>
                            <p:childTnLst>
                              <p:par>
                                <p:cTn id="32" presetID="1" presetClass="entr" presetSubtype="0" fill="hold" nodeType="afterEffect">
                                  <p:stCondLst>
                                    <p:cond delay="500"/>
                                  </p:stCondLst>
                                  <p:childTnLst>
                                    <p:set>
                                      <p:cBhvr>
                                        <p:cTn id="33" dur="1" fill="hold">
                                          <p:stCondLst>
                                            <p:cond delay="0"/>
                                          </p:stCondLst>
                                        </p:cTn>
                                        <p:tgtEl>
                                          <p:spTgt spid="10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xit" presetSubtype="32" fill="hold" nodeType="clickEffect">
                                  <p:stCondLst>
                                    <p:cond delay="0"/>
                                  </p:stCondLst>
                                  <p:childTnLst>
                                    <p:anim calcmode="lin" valueType="num">
                                      <p:cBhvr>
                                        <p:cTn id="43" dur="500"/>
                                        <p:tgtEl>
                                          <p:spTgt spid="27"/>
                                        </p:tgtEl>
                                        <p:attrNameLst>
                                          <p:attrName>ppt_w</p:attrName>
                                        </p:attrNameLst>
                                      </p:cBhvr>
                                      <p:tavLst>
                                        <p:tav tm="0">
                                          <p:val>
                                            <p:strVal val="ppt_w"/>
                                          </p:val>
                                        </p:tav>
                                        <p:tav tm="100000">
                                          <p:val>
                                            <p:fltVal val="0"/>
                                          </p:val>
                                        </p:tav>
                                      </p:tavLst>
                                    </p:anim>
                                    <p:anim calcmode="lin" valueType="num">
                                      <p:cBhvr>
                                        <p:cTn id="44" dur="500"/>
                                        <p:tgtEl>
                                          <p:spTgt spid="27"/>
                                        </p:tgtEl>
                                        <p:attrNameLst>
                                          <p:attrName>ppt_h</p:attrName>
                                        </p:attrNameLst>
                                      </p:cBhvr>
                                      <p:tavLst>
                                        <p:tav tm="0">
                                          <p:val>
                                            <p:strVal val="ppt_h"/>
                                          </p:val>
                                        </p:tav>
                                        <p:tav tm="100000">
                                          <p:val>
                                            <p:fltVal val="0"/>
                                          </p:val>
                                        </p:tav>
                                      </p:tavLst>
                                    </p:anim>
                                    <p:set>
                                      <p:cBhvr>
                                        <p:cTn id="45" dur="1" fill="hold">
                                          <p:stCondLst>
                                            <p:cond delay="499"/>
                                          </p:stCondLst>
                                        </p:cTn>
                                        <p:tgtEl>
                                          <p:spTgt spid="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grpId="1" nodeType="clickEffect">
                                  <p:stCondLst>
                                    <p:cond delay="0"/>
                                  </p:stCondLst>
                                  <p:childTnLst>
                                    <p:animMotion origin="layout" path="M 0.36754 -0.10973 L 0.28421 -0.00361 " pathEditMode="relative" rAng="0" ptsTypes="AA">
                                      <p:cBhvr>
                                        <p:cTn id="49" dur="2000" fill="hold"/>
                                        <p:tgtEl>
                                          <p:spTgt spid="24"/>
                                        </p:tgtEl>
                                        <p:attrNameLst>
                                          <p:attrName>ppt_x</p:attrName>
                                          <p:attrName>ppt_y</p:attrName>
                                        </p:attrNameLst>
                                      </p:cBhvr>
                                      <p:rCtr x="-42" y="53"/>
                                    </p:animMotion>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1028"/>
                                        </p:tgtEl>
                                        <p:attrNameLst>
                                          <p:attrName>style.visibility</p:attrName>
                                        </p:attrNameLst>
                                      </p:cBhvr>
                                      <p:to>
                                        <p:strVal val="visible"/>
                                      </p:to>
                                    </p:set>
                                  </p:childTnLst>
                                </p:cTn>
                              </p:par>
                            </p:childTnLst>
                          </p:cTn>
                        </p:par>
                        <p:par>
                          <p:cTn id="53" fill="hold">
                            <p:stCondLst>
                              <p:cond delay="2000"/>
                            </p:stCondLst>
                            <p:childTnLst>
                              <p:par>
                                <p:cTn id="54" presetID="42" presetClass="path" presetSubtype="0" accel="50000" decel="50000" fill="hold" grpId="2" nodeType="afterEffect">
                                  <p:stCondLst>
                                    <p:cond delay="0"/>
                                  </p:stCondLst>
                                  <p:childTnLst>
                                    <p:animMotion origin="layout" path="M 0.28421 -0.00361 L 0.43282 0.04162 " pathEditMode="relative" rAng="0" ptsTypes="AA">
                                      <p:cBhvr>
                                        <p:cTn id="55" dur="2000" fill="hold"/>
                                        <p:tgtEl>
                                          <p:spTgt spid="24"/>
                                        </p:tgtEl>
                                        <p:attrNameLst>
                                          <p:attrName>ppt_x</p:attrName>
                                          <p:attrName>ppt_y</p:attrName>
                                        </p:attrNameLst>
                                      </p:cBhvr>
                                      <p:rCtr x="74" y="22"/>
                                    </p:animMotion>
                                  </p:childTnLst>
                                </p:cTn>
                              </p:par>
                            </p:childTnLst>
                          </p:cTn>
                        </p:par>
                        <p:par>
                          <p:cTn id="56" fill="hold">
                            <p:stCondLst>
                              <p:cond delay="4000"/>
                            </p:stCondLst>
                            <p:childTnLst>
                              <p:par>
                                <p:cTn id="57" presetID="42" presetClass="path" presetSubtype="0" accel="50000" decel="50000" fill="hold" grpId="3" nodeType="afterEffect">
                                  <p:stCondLst>
                                    <p:cond delay="0"/>
                                  </p:stCondLst>
                                  <p:childTnLst>
                                    <p:animMotion origin="layout" path="M 0.43282 0.04162 L 0.43143 0.10516 " pathEditMode="relative" rAng="0" ptsTypes="AA">
                                      <p:cBhvr>
                                        <p:cTn id="58" dur="2000" fill="hold"/>
                                        <p:tgtEl>
                                          <p:spTgt spid="24"/>
                                        </p:tgtEl>
                                        <p:attrNameLst>
                                          <p:attrName>ppt_x</p:attrName>
                                          <p:attrName>ppt_y</p:attrName>
                                        </p:attrNameLst>
                                      </p:cBhvr>
                                      <p:rCtr x="-1" y="32"/>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2000"/>
                                        <p:tgtEl>
                                          <p:spTgt spid="1028"/>
                                        </p:tgtEl>
                                      </p:cBhvr>
                                    </p:animEffect>
                                    <p:set>
                                      <p:cBhvr>
                                        <p:cTn id="63" dur="1" fill="hold">
                                          <p:stCondLst>
                                            <p:cond delay="1999"/>
                                          </p:stCondLst>
                                        </p:cTn>
                                        <p:tgtEl>
                                          <p:spTgt spid="1028"/>
                                        </p:tgtEl>
                                        <p:attrNameLst>
                                          <p:attrName>style.visibility</p:attrName>
                                        </p:attrNameLst>
                                      </p:cBhvr>
                                      <p:to>
                                        <p:strVal val="hidden"/>
                                      </p:to>
                                    </p:set>
                                  </p:childTnLst>
                                </p:cTn>
                              </p:par>
                            </p:childTnLst>
                          </p:cTn>
                        </p:par>
                        <p:par>
                          <p:cTn id="64" fill="hold">
                            <p:stCondLst>
                              <p:cond delay="2000"/>
                            </p:stCondLst>
                            <p:childTnLst>
                              <p:par>
                                <p:cTn id="65" presetID="56" presetClass="path" presetSubtype="0" accel="50000" decel="50000" fill="hold" grpId="4" nodeType="afterEffect">
                                  <p:stCondLst>
                                    <p:cond delay="0"/>
                                  </p:stCondLst>
                                  <p:childTnLst>
                                    <p:animMotion origin="layout" path="M 0.43142 0.10516 L 0.5467 -0.07575 " pathEditMode="relative" rAng="0" ptsTypes="AA">
                                      <p:cBhvr>
                                        <p:cTn id="66" dur="2000" fill="hold"/>
                                        <p:tgtEl>
                                          <p:spTgt spid="24"/>
                                        </p:tgtEl>
                                        <p:attrNameLst>
                                          <p:attrName>ppt_x</p:attrName>
                                          <p:attrName>ppt_y</p:attrName>
                                        </p:attrNameLst>
                                      </p:cBhvr>
                                      <p:rCtr x="58" y="-90"/>
                                    </p:animMotion>
                                  </p:childTnLst>
                                </p:cTn>
                              </p:par>
                            </p:childTnLst>
                          </p:cTn>
                        </p:par>
                        <p:par>
                          <p:cTn id="67" fill="hold">
                            <p:stCondLst>
                              <p:cond delay="4000"/>
                            </p:stCondLst>
                            <p:childTnLst>
                              <p:par>
                                <p:cTn id="68" presetID="1" presetClass="entr" presetSubtype="0" fill="hold" nodeType="afterEffect">
                                  <p:stCondLst>
                                    <p:cond delay="0"/>
                                  </p:stCondLst>
                                  <p:childTnLst>
                                    <p:set>
                                      <p:cBhvr>
                                        <p:cTn id="69" dur="1" fill="hold">
                                          <p:stCondLst>
                                            <p:cond delay="0"/>
                                          </p:stCondLst>
                                        </p:cTn>
                                        <p:tgtEl>
                                          <p:spTgt spid="10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grpId="5" nodeType="clickEffect">
                                  <p:stCondLst>
                                    <p:cond delay="0"/>
                                  </p:stCondLst>
                                  <p:childTnLst>
                                    <p:animMotion origin="layout" path="M 0.54671 -0.07587 L 0.23178 -0.03224 " pathEditMode="relative" rAng="0" ptsTypes="AA">
                                      <p:cBhvr>
                                        <p:cTn id="73" dur="2000" fill="hold"/>
                                        <p:tgtEl>
                                          <p:spTgt spid="24"/>
                                        </p:tgtEl>
                                        <p:attrNameLst>
                                          <p:attrName>ppt_x</p:attrName>
                                          <p:attrName>ppt_y</p:attrName>
                                        </p:attrNameLst>
                                      </p:cBhvr>
                                      <p:rCtr x="-157" y="22"/>
                                    </p:animMotion>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fade">
                                      <p:cBhvr>
                                        <p:cTn id="77"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animBg="1"/>
      <p:bldP spid="20" grpId="0"/>
      <p:bldP spid="24" grpId="0" animBg="1"/>
      <p:bldP spid="24" grpId="1" animBg="1"/>
      <p:bldP spid="24" grpId="2" animBg="1"/>
      <p:bldP spid="24" grpId="3" animBg="1"/>
      <p:bldP spid="24" grpId="4" animBg="1"/>
      <p:bldP spid="24"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rvestmark_white.png">
            <a:hlinkClick r:id="" action="ppaction://hlinkshowjump?jump=firstslide"/>
          </p:cNvPr>
          <p:cNvPicPr>
            <a:picLocks noChangeAspect="1"/>
          </p:cNvPicPr>
          <p:nvPr/>
        </p:nvPicPr>
        <p:blipFill>
          <a:blip r:embed="rId2"/>
          <a:stretch>
            <a:fillRect/>
          </a:stretch>
        </p:blipFill>
        <p:spPr>
          <a:xfrm>
            <a:off x="317500" y="5749926"/>
            <a:ext cx="2133600" cy="666751"/>
          </a:xfrm>
          <a:prstGeom prst="rect">
            <a:avLst/>
          </a:prstGeom>
        </p:spPr>
      </p:pic>
      <p:sp>
        <p:nvSpPr>
          <p:cNvPr id="8" name="Right Arrow 7">
            <a:hlinkClick r:id="" action="ppaction://hlinkshowjump?jump=nextslide"/>
          </p:cNvPr>
          <p:cNvSpPr/>
          <p:nvPr/>
        </p:nvSpPr>
        <p:spPr>
          <a:xfrm>
            <a:off x="7592291" y="304811"/>
            <a:ext cx="1357746" cy="5306291"/>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28673" name="Picture 1" descr="G:\eagle eye.jpg"/>
          <p:cNvPicPr>
            <a:picLocks noChangeAspect="1" noChangeArrowheads="1"/>
          </p:cNvPicPr>
          <p:nvPr/>
        </p:nvPicPr>
        <p:blipFill>
          <a:blip r:embed="rId3" cstate="email"/>
          <a:srcRect/>
          <a:stretch>
            <a:fillRect/>
          </a:stretch>
        </p:blipFill>
        <p:spPr bwMode="auto">
          <a:xfrm>
            <a:off x="0" y="0"/>
            <a:ext cx="9144000" cy="6858000"/>
          </a:xfrm>
          <a:prstGeom prst="rect">
            <a:avLst/>
          </a:prstGeom>
          <a:ln>
            <a:noFill/>
          </a:ln>
          <a:effectLst/>
        </p:spPr>
      </p:pic>
      <p:pic>
        <p:nvPicPr>
          <p:cNvPr id="9" name="Picture 2"/>
          <p:cNvPicPr>
            <a:picLocks noChangeAspect="1" noChangeArrowheads="1"/>
          </p:cNvPicPr>
          <p:nvPr/>
        </p:nvPicPr>
        <p:blipFill>
          <a:blip r:embed="rId4" cstate="email"/>
          <a:srcRect/>
          <a:stretch>
            <a:fillRect/>
          </a:stretch>
        </p:blipFill>
        <p:spPr bwMode="auto">
          <a:xfrm>
            <a:off x="214319" y="6240780"/>
            <a:ext cx="1395641" cy="462868"/>
          </a:xfrm>
          <a:prstGeom prst="rect">
            <a:avLst/>
          </a:prstGeom>
          <a:noFill/>
          <a:ln w="9525">
            <a:noFill/>
            <a:miter lim="800000"/>
            <a:headEnd/>
            <a:tailEnd/>
          </a:ln>
          <a:effectLst/>
        </p:spPr>
      </p:pic>
      <p:sp>
        <p:nvSpPr>
          <p:cNvPr id="11" name="Right Arrow 10">
            <a:hlinkClick r:id="" action="ppaction://hlinkshowjump?jump=firstslide"/>
          </p:cNvPr>
          <p:cNvSpPr/>
          <p:nvPr/>
        </p:nvSpPr>
        <p:spPr>
          <a:xfrm>
            <a:off x="6731000" y="5135880"/>
            <a:ext cx="2413000" cy="17221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Right Arrow 13">
            <a:hlinkClick r:id="" action="ppaction://hlinkshowjump?jump=firstslide"/>
          </p:cNvPr>
          <p:cNvSpPr/>
          <p:nvPr/>
        </p:nvSpPr>
        <p:spPr>
          <a:xfrm>
            <a:off x="6731000" y="5135880"/>
            <a:ext cx="2413000" cy="1722120"/>
          </a:xfrm>
          <a:prstGeom prst="rightArrow">
            <a:avLst>
              <a:gd name="adj1" fmla="val 100000"/>
              <a:gd name="adj2" fmla="val 0"/>
            </a:avLst>
          </a:prstGeom>
          <a:noFill/>
          <a:effectLst>
            <a:outerShdw blurRad="228600" dist="3429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Footer Placeholder 4"/>
          <p:cNvSpPr>
            <a:spLocks noGrp="1"/>
          </p:cNvSpPr>
          <p:nvPr>
            <p:ph type="ftr" sz="quarter" idx="4294967295"/>
          </p:nvPr>
        </p:nvSpPr>
        <p:spPr>
          <a:xfrm>
            <a:off x="6248400" y="6356361"/>
            <a:ext cx="2895600" cy="365125"/>
          </a:xfrm>
          <a:prstGeom prst="rect">
            <a:avLst/>
          </a:prstGeom>
        </p:spPr>
        <p:txBody>
          <a:bodyPr/>
          <a:lstStyle>
            <a:lvl1pPr algn="ctr">
              <a:defRPr sz="1200">
                <a:solidFill>
                  <a:schemeClr val="bg1">
                    <a:lumMod val="50000"/>
                  </a:schemeClr>
                </a:solidFill>
              </a:defRPr>
            </a:lvl1pPr>
          </a:lstStyle>
          <a:p>
            <a:r>
              <a:rPr lang="en-US" dirty="0" smtClean="0">
                <a:solidFill>
                  <a:schemeClr val="bg1"/>
                </a:solidFill>
              </a:rPr>
              <a:t>Copyright © </a:t>
            </a:r>
            <a:r>
              <a:rPr lang="en-US" dirty="0" err="1" smtClean="0">
                <a:solidFill>
                  <a:schemeClr val="bg1"/>
                </a:solidFill>
              </a:rPr>
              <a:t>YottaMark</a:t>
            </a:r>
            <a:r>
              <a:rPr lang="en-US" dirty="0" smtClean="0">
                <a:solidFill>
                  <a:schemeClr val="bg1"/>
                </a:solidFill>
              </a:rPr>
              <a:t>, Inc. 2010</a:t>
            </a:r>
            <a:endParaRPr lang="en-US" dirty="0">
              <a:solidFill>
                <a:schemeClr val="bg1"/>
              </a:solidFill>
            </a:endParaRPr>
          </a:p>
        </p:txBody>
      </p:sp>
      <p:sp>
        <p:nvSpPr>
          <p:cNvPr id="15" name="Line Callout 2 14"/>
          <p:cNvSpPr/>
          <p:nvPr/>
        </p:nvSpPr>
        <p:spPr>
          <a:xfrm>
            <a:off x="6816438" y="1163783"/>
            <a:ext cx="1801091" cy="4586143"/>
          </a:xfrm>
          <a:prstGeom prst="borderCallout2">
            <a:avLst>
              <a:gd name="adj1" fmla="val 18750"/>
              <a:gd name="adj2" fmla="val -8333"/>
              <a:gd name="adj3" fmla="val 18750"/>
              <a:gd name="adj4" fmla="val -16667"/>
              <a:gd name="adj5" fmla="val 102098"/>
              <a:gd name="adj6" fmla="val -91811"/>
            </a:avLst>
          </a:prstGeom>
          <a:solidFill>
            <a:schemeClr val="tx1">
              <a:alpha val="40000"/>
            </a:schemeClr>
          </a:solidFill>
          <a:ln w="19050" cap="flat" cmpd="sng" algn="ctr">
            <a:solidFill>
              <a:srgbClr val="FF0000">
                <a:alpha val="59000"/>
              </a:srgbClr>
            </a:solidFill>
            <a:prstDash val="solid"/>
            <a:round/>
            <a:headEnd type="none" w="med" len="med"/>
            <a:tailEnd type="oval" w="med" len="med"/>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endParaRPr lang="en-US" sz="1200" dirty="0" smtClean="0"/>
          </a:p>
        </p:txBody>
      </p:sp>
      <p:sp>
        <p:nvSpPr>
          <p:cNvPr id="19" name="Rectangle 18"/>
          <p:cNvSpPr/>
          <p:nvPr/>
        </p:nvSpPr>
        <p:spPr>
          <a:xfrm>
            <a:off x="4572000" y="5930937"/>
            <a:ext cx="1290592" cy="48574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839118" y="1212572"/>
            <a:ext cx="1778411" cy="4524314"/>
          </a:xfrm>
          <a:prstGeom prst="rect">
            <a:avLst/>
          </a:prstGeom>
        </p:spPr>
        <p:txBody>
          <a:bodyPr wrap="square">
            <a:spAutoFit/>
          </a:bodyPr>
          <a:lstStyle/>
          <a:p>
            <a:pPr marL="112713" lvl="0" indent="-112713">
              <a:buFont typeface="Arial" pitchFamily="34" charset="0"/>
              <a:buChar char="•"/>
            </a:pPr>
            <a:r>
              <a:rPr lang="en-US" sz="1200" dirty="0">
                <a:solidFill>
                  <a:prstClr val="white"/>
                </a:solidFill>
              </a:rPr>
              <a:t>Food safety status</a:t>
            </a:r>
          </a:p>
          <a:p>
            <a:pPr marL="112713" lvl="0" indent="-112713">
              <a:buFont typeface="Arial" pitchFamily="34" charset="0"/>
              <a:buChar char="•"/>
            </a:pPr>
            <a:r>
              <a:rPr lang="en-US" sz="1200" dirty="0">
                <a:solidFill>
                  <a:prstClr val="white"/>
                </a:solidFill>
              </a:rPr>
              <a:t>Product variety</a:t>
            </a:r>
          </a:p>
          <a:p>
            <a:pPr marL="112713" lvl="0" indent="-112713">
              <a:buFont typeface="Arial" pitchFamily="34" charset="0"/>
              <a:buChar char="•"/>
            </a:pPr>
            <a:r>
              <a:rPr lang="en-US" sz="1200" dirty="0">
                <a:solidFill>
                  <a:prstClr val="white"/>
                </a:solidFill>
              </a:rPr>
              <a:t>Origin</a:t>
            </a:r>
          </a:p>
          <a:p>
            <a:pPr marL="112713" lvl="0" indent="-112713">
              <a:buFont typeface="Arial" pitchFamily="34" charset="0"/>
              <a:buChar char="•"/>
            </a:pPr>
            <a:r>
              <a:rPr lang="en-US" sz="1200" dirty="0">
                <a:solidFill>
                  <a:prstClr val="white"/>
                </a:solidFill>
              </a:rPr>
              <a:t>Farm/ranch </a:t>
            </a:r>
            <a:r>
              <a:rPr lang="en-US" sz="1200" dirty="0" smtClean="0">
                <a:solidFill>
                  <a:prstClr val="white"/>
                </a:solidFill>
              </a:rPr>
              <a:t>name</a:t>
            </a:r>
          </a:p>
          <a:p>
            <a:pPr marL="112713" lvl="0" indent="-112713">
              <a:buFont typeface="Arial" pitchFamily="34" charset="0"/>
              <a:buChar char="•"/>
            </a:pPr>
            <a:r>
              <a:rPr lang="en-US" sz="1200" dirty="0" smtClean="0">
                <a:solidFill>
                  <a:prstClr val="white"/>
                </a:solidFill>
              </a:rPr>
              <a:t>Maps</a:t>
            </a:r>
          </a:p>
          <a:p>
            <a:pPr marL="112713" lvl="0" indent="-112713">
              <a:buFont typeface="Arial" pitchFamily="34" charset="0"/>
              <a:buChar char="•"/>
            </a:pPr>
            <a:r>
              <a:rPr lang="en-US" sz="1200" dirty="0">
                <a:solidFill>
                  <a:prstClr val="white"/>
                </a:solidFill>
              </a:rPr>
              <a:t>Distance to market</a:t>
            </a:r>
          </a:p>
          <a:p>
            <a:pPr marL="112713" lvl="0" indent="-112713">
              <a:buFont typeface="Arial" pitchFamily="34" charset="0"/>
              <a:buChar char="•"/>
            </a:pPr>
            <a:r>
              <a:rPr lang="en-US" sz="1200" dirty="0">
                <a:solidFill>
                  <a:prstClr val="white"/>
                </a:solidFill>
              </a:rPr>
              <a:t>Harvest date</a:t>
            </a:r>
          </a:p>
          <a:p>
            <a:pPr marL="112713" lvl="0" indent="-112713">
              <a:buFont typeface="Arial" pitchFamily="34" charset="0"/>
              <a:buChar char="•"/>
            </a:pPr>
            <a:r>
              <a:rPr lang="en-US" sz="1200" dirty="0">
                <a:solidFill>
                  <a:prstClr val="white"/>
                </a:solidFill>
              </a:rPr>
              <a:t>Lot number</a:t>
            </a:r>
          </a:p>
          <a:p>
            <a:pPr marL="112713" lvl="0" indent="-112713">
              <a:buFont typeface="Arial" pitchFamily="34" charset="0"/>
              <a:buChar char="•"/>
            </a:pPr>
            <a:r>
              <a:rPr lang="en-US" sz="1200" dirty="0">
                <a:solidFill>
                  <a:prstClr val="white"/>
                </a:solidFill>
              </a:rPr>
              <a:t>Organic certificate</a:t>
            </a:r>
          </a:p>
          <a:p>
            <a:pPr marL="112713" lvl="0" indent="-112713">
              <a:buFont typeface="Arial" pitchFamily="34" charset="0"/>
              <a:buChar char="•"/>
            </a:pPr>
            <a:r>
              <a:rPr lang="en-US" sz="1200" dirty="0">
                <a:solidFill>
                  <a:prstClr val="white"/>
                </a:solidFill>
              </a:rPr>
              <a:t>Solicit feedback</a:t>
            </a:r>
          </a:p>
          <a:p>
            <a:pPr marL="112713" lvl="0" indent="-112713">
              <a:buFont typeface="Arial" pitchFamily="34" charset="0"/>
              <a:buChar char="•"/>
            </a:pPr>
            <a:r>
              <a:rPr lang="en-US" sz="1200" dirty="0" smtClean="0">
                <a:solidFill>
                  <a:prstClr val="white"/>
                </a:solidFill>
              </a:rPr>
              <a:t>Twitter </a:t>
            </a:r>
            <a:r>
              <a:rPr lang="en-US" sz="1200" dirty="0">
                <a:solidFill>
                  <a:prstClr val="white"/>
                </a:solidFill>
              </a:rPr>
              <a:t>about this watermelon</a:t>
            </a:r>
          </a:p>
          <a:p>
            <a:pPr marL="112713" lvl="0" indent="-112713">
              <a:buFont typeface="Arial" pitchFamily="34" charset="0"/>
              <a:buChar char="•"/>
            </a:pPr>
            <a:r>
              <a:rPr lang="en-US" sz="1200" dirty="0">
                <a:solidFill>
                  <a:prstClr val="white"/>
                </a:solidFill>
              </a:rPr>
              <a:t>Gallery of farm, harvest, photos, audio, video</a:t>
            </a:r>
          </a:p>
          <a:p>
            <a:pPr marL="112713" lvl="0" indent="-112713">
              <a:buFont typeface="Arial" pitchFamily="34" charset="0"/>
              <a:buChar char="•"/>
            </a:pPr>
            <a:r>
              <a:rPr lang="en-US" sz="1200" dirty="0">
                <a:solidFill>
                  <a:prstClr val="white"/>
                </a:solidFill>
              </a:rPr>
              <a:t>Interesting, authentic narrative on growing practices,  region, sustainability, etc.</a:t>
            </a:r>
          </a:p>
          <a:p>
            <a:pPr marL="112713" lvl="0" indent="-112713">
              <a:buFont typeface="Arial" pitchFamily="34" charset="0"/>
              <a:buChar char="•"/>
            </a:pPr>
            <a:r>
              <a:rPr lang="en-US" sz="1200" dirty="0">
                <a:solidFill>
                  <a:prstClr val="white"/>
                </a:solidFill>
              </a:rPr>
              <a:t>Nutritional information</a:t>
            </a:r>
          </a:p>
          <a:p>
            <a:pPr marL="112713" lvl="0" indent="-112713">
              <a:buFont typeface="Arial" pitchFamily="34" charset="0"/>
              <a:buChar char="•"/>
            </a:pPr>
            <a:r>
              <a:rPr lang="en-US" sz="1200" dirty="0">
                <a:solidFill>
                  <a:prstClr val="white"/>
                </a:solidFill>
              </a:rPr>
              <a:t>Fun facts for kids</a:t>
            </a:r>
          </a:p>
          <a:p>
            <a:pPr marL="112713" lvl="0" indent="-112713">
              <a:buFont typeface="Arial" pitchFamily="34" charset="0"/>
              <a:buChar char="•"/>
            </a:pPr>
            <a:r>
              <a:rPr lang="en-US" sz="1200" dirty="0">
                <a:solidFill>
                  <a:prstClr val="white"/>
                </a:solidFill>
              </a:rPr>
              <a:t>Coupons</a:t>
            </a:r>
          </a:p>
          <a:p>
            <a:pPr marL="112713" lvl="0" indent="-112713">
              <a:buFont typeface="Arial" pitchFamily="34" charset="0"/>
              <a:buChar char="•"/>
            </a:pPr>
            <a:r>
              <a:rPr lang="en-US" sz="1200" dirty="0">
                <a:solidFill>
                  <a:prstClr val="white"/>
                </a:solidFill>
              </a:rPr>
              <a:t>Regional, seasonal and family recipes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Lst>
  </p:timing>
</p:sld>
</file>

<file path=ppt/theme/theme1.xml><?xml version="1.0" encoding="utf-8"?>
<a:theme xmlns:a="http://schemas.openxmlformats.org/drawingml/2006/main" name="HarvestMark 2010">
  <a:themeElements>
    <a:clrScheme name="HarvestMark">
      <a:dk1>
        <a:sysClr val="windowText" lastClr="000000"/>
      </a:dk1>
      <a:lt1>
        <a:sysClr val="window" lastClr="FFFFFF"/>
      </a:lt1>
      <a:dk2>
        <a:srgbClr val="4C5B52"/>
      </a:dk2>
      <a:lt2>
        <a:srgbClr val="D8DF94"/>
      </a:lt2>
      <a:accent1>
        <a:srgbClr val="0079C1"/>
      </a:accent1>
      <a:accent2>
        <a:srgbClr val="D0772F"/>
      </a:accent2>
      <a:accent3>
        <a:srgbClr val="89BF46"/>
      </a:accent3>
      <a:accent4>
        <a:srgbClr val="C2CD23"/>
      </a:accent4>
      <a:accent5>
        <a:srgbClr val="99A59D"/>
      </a:accent5>
      <a:accent6>
        <a:srgbClr val="4C5B52"/>
      </a:accent6>
      <a:hlink>
        <a:srgbClr val="0000FF"/>
      </a:hlink>
      <a:folHlink>
        <a:srgbClr val="D077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HarvestMark 2010.thmx</Template>
  <TotalTime>3301</TotalTime>
  <Words>626</Words>
  <Application>Microsoft Office PowerPoint</Application>
  <PresentationFormat>On-screen Show (4:3)</PresentationFormat>
  <Paragraphs>112</Paragraphs>
  <Slides>14</Slides>
  <Notes>5</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HarvestMark 2010</vt:lpstr>
      <vt:lpstr>Transparency: the future of food  </vt:lpstr>
      <vt:lpstr>What is Traceability?</vt:lpstr>
      <vt:lpstr>A bit of experience</vt:lpstr>
      <vt:lpstr>Slide 4</vt:lpstr>
      <vt:lpstr>No Seafood Deployments….</vt:lpstr>
      <vt:lpstr>To commercially deploy traceability…</vt:lpstr>
      <vt:lpstr>Slide 7</vt:lpstr>
      <vt:lpstr>Slide 8</vt:lpstr>
      <vt:lpstr>Slide 9</vt:lpstr>
      <vt:lpstr>Slide 10</vt:lpstr>
      <vt:lpstr>Slide 11</vt:lpstr>
      <vt:lpstr>Slide 12</vt:lpstr>
      <vt:lpstr>Summary Points</vt:lpstr>
      <vt:lpstr>THANK YOU!</vt:lpstr>
    </vt:vector>
  </TitlesOfParts>
  <Company>YottaMark,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the future of food</dc:title>
  <dc:creator>Elliott Grant</dc:creator>
  <cp:lastModifiedBy>jhawes</cp:lastModifiedBy>
  <cp:revision>95</cp:revision>
  <dcterms:created xsi:type="dcterms:W3CDTF">2010-06-03T00:30:21Z</dcterms:created>
  <dcterms:modified xsi:type="dcterms:W3CDTF">2010-08-03T16:49:13Z</dcterms:modified>
</cp:coreProperties>
</file>