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8"/>
  </p:notesMasterIdLst>
  <p:handoutMasterIdLst>
    <p:handoutMasterId r:id="rId39"/>
  </p:handoutMasterIdLst>
  <p:sldIdLst>
    <p:sldId id="427" r:id="rId2"/>
    <p:sldId id="279" r:id="rId3"/>
    <p:sldId id="267" r:id="rId4"/>
    <p:sldId id="429" r:id="rId5"/>
    <p:sldId id="430" r:id="rId6"/>
    <p:sldId id="340" r:id="rId7"/>
    <p:sldId id="421" r:id="rId8"/>
    <p:sldId id="418" r:id="rId9"/>
    <p:sldId id="345" r:id="rId10"/>
    <p:sldId id="361" r:id="rId11"/>
    <p:sldId id="354" r:id="rId12"/>
    <p:sldId id="402" r:id="rId13"/>
    <p:sldId id="355" r:id="rId14"/>
    <p:sldId id="356" r:id="rId15"/>
    <p:sldId id="419" r:id="rId16"/>
    <p:sldId id="368" r:id="rId17"/>
    <p:sldId id="369" r:id="rId18"/>
    <p:sldId id="350" r:id="rId19"/>
    <p:sldId id="428" r:id="rId20"/>
    <p:sldId id="371" r:id="rId21"/>
    <p:sldId id="372" r:id="rId22"/>
    <p:sldId id="373" r:id="rId23"/>
    <p:sldId id="374" r:id="rId24"/>
    <p:sldId id="397" r:id="rId25"/>
    <p:sldId id="398" r:id="rId26"/>
    <p:sldId id="380" r:id="rId27"/>
    <p:sldId id="381" r:id="rId28"/>
    <p:sldId id="387" r:id="rId29"/>
    <p:sldId id="389" r:id="rId30"/>
    <p:sldId id="395" r:id="rId31"/>
    <p:sldId id="396" r:id="rId32"/>
    <p:sldId id="422" r:id="rId33"/>
    <p:sldId id="424" r:id="rId34"/>
    <p:sldId id="425" r:id="rId35"/>
    <p:sldId id="426" r:id="rId36"/>
    <p:sldId id="310" r:id="rId37"/>
  </p:sldIdLst>
  <p:sldSz cx="9144000" cy="6858000" type="screen4x3"/>
  <p:notesSz cx="6950075" cy="9236075"/>
  <p:defaultTextStyle>
    <a:defPPr>
      <a:defRPr lang="en-US"/>
    </a:defPPr>
    <a:lvl1pPr algn="l"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l"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l"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l"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l" rtl="0" eaLnBrk="0" fontAlgn="base" hangingPunct="0">
      <a:spcBef>
        <a:spcPct val="0"/>
      </a:spcBef>
      <a:spcAft>
        <a:spcPct val="0"/>
      </a:spcAft>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94" autoAdjust="0"/>
  </p:normalViewPr>
  <p:slideViewPr>
    <p:cSldViewPr>
      <p:cViewPr>
        <p:scale>
          <a:sx n="60" d="100"/>
          <a:sy n="60" d="100"/>
        </p:scale>
        <p:origin x="-306"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542" y="-102"/>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effectLst/>
                <a:latin typeface="Arial" charset="0"/>
              </a:defRPr>
            </a:lvl1pPr>
          </a:lstStyle>
          <a:p>
            <a:endParaRPr lang="en-US"/>
          </a:p>
        </p:txBody>
      </p:sp>
      <p:sp>
        <p:nvSpPr>
          <p:cNvPr id="92163" name="Rectangle 3"/>
          <p:cNvSpPr>
            <a:spLocks noGrp="1" noChangeArrowheads="1"/>
          </p:cNvSpPr>
          <p:nvPr>
            <p:ph type="dt" sz="quarter" idx="1"/>
          </p:nvPr>
        </p:nvSpPr>
        <p:spPr bwMode="auto">
          <a:xfrm>
            <a:off x="3937000" y="0"/>
            <a:ext cx="30114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latin typeface="Arial" charset="0"/>
              </a:defRPr>
            </a:lvl1pPr>
          </a:lstStyle>
          <a:p>
            <a:endParaRPr lang="en-US"/>
          </a:p>
        </p:txBody>
      </p:sp>
      <p:sp>
        <p:nvSpPr>
          <p:cNvPr id="92164" name="Rectangle 4"/>
          <p:cNvSpPr>
            <a:spLocks noGrp="1" noChangeArrowheads="1"/>
          </p:cNvSpPr>
          <p:nvPr>
            <p:ph type="ftr" sz="quarter" idx="2"/>
          </p:nvPr>
        </p:nvSpPr>
        <p:spPr bwMode="auto">
          <a:xfrm>
            <a:off x="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latin typeface="Arial" charset="0"/>
              </a:defRPr>
            </a:lvl1pPr>
          </a:lstStyle>
          <a:p>
            <a:endParaRPr lang="en-US"/>
          </a:p>
        </p:txBody>
      </p:sp>
      <p:sp>
        <p:nvSpPr>
          <p:cNvPr id="92165" name="Rectangle 5"/>
          <p:cNvSpPr>
            <a:spLocks noGrp="1" noChangeArrowheads="1"/>
          </p:cNvSpPr>
          <p:nvPr>
            <p:ph type="sldNum" sz="quarter" idx="3"/>
          </p:nvPr>
        </p:nvSpPr>
        <p:spPr bwMode="auto">
          <a:xfrm>
            <a:off x="3937000" y="8772525"/>
            <a:ext cx="30114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latin typeface="Arial" charset="0"/>
              </a:defRPr>
            </a:lvl1pPr>
          </a:lstStyle>
          <a:p>
            <a:fld id="{2C4AD757-D8BC-435E-8301-256FAF8AC14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b="0">
                <a:effectLst/>
                <a:latin typeface="Arial" charset="0"/>
              </a:defRPr>
            </a:lvl1pPr>
          </a:lstStyle>
          <a:p>
            <a:endParaRPr lang="en-US"/>
          </a:p>
        </p:txBody>
      </p:sp>
      <p:sp>
        <p:nvSpPr>
          <p:cNvPr id="4099" name="Rectangle 3"/>
          <p:cNvSpPr>
            <a:spLocks noGrp="1" noChangeArrowheads="1"/>
          </p:cNvSpPr>
          <p:nvPr>
            <p:ph type="dt" idx="1"/>
          </p:nvPr>
        </p:nvSpPr>
        <p:spPr bwMode="auto">
          <a:xfrm>
            <a:off x="3937000" y="0"/>
            <a:ext cx="3011488" cy="461963"/>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b="0">
                <a:effectLst/>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95325" y="4387850"/>
            <a:ext cx="5559425" cy="4156075"/>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b="0">
                <a:effectLst/>
                <a:latin typeface="Arial" charset="0"/>
              </a:defRPr>
            </a:lvl1pPr>
          </a:lstStyle>
          <a:p>
            <a:endParaRPr lang="en-US"/>
          </a:p>
        </p:txBody>
      </p:sp>
      <p:sp>
        <p:nvSpPr>
          <p:cNvPr id="4103" name="Rectangle 7"/>
          <p:cNvSpPr>
            <a:spLocks noGrp="1" noChangeArrowheads="1"/>
          </p:cNvSpPr>
          <p:nvPr>
            <p:ph type="sldNum" sz="quarter" idx="5"/>
          </p:nvPr>
        </p:nvSpPr>
        <p:spPr bwMode="auto">
          <a:xfrm>
            <a:off x="3937000" y="8772525"/>
            <a:ext cx="3011488" cy="461963"/>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b="0">
                <a:effectLst/>
                <a:latin typeface="Arial" charset="0"/>
              </a:defRPr>
            </a:lvl1pPr>
          </a:lstStyle>
          <a:p>
            <a:fld id="{09ADD002-3409-4D34-A9D7-4FC58B51837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65201-A259-4FB3-88D9-1512253D36DB}" type="slidenum">
              <a:rPr lang="en-US"/>
              <a:pPr/>
              <a:t>1</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CB742-4407-4E06-94C0-1E781802218C}" type="slidenum">
              <a:rPr lang="en-US"/>
              <a:pPr/>
              <a:t>10</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2584C6-F2F8-4200-9C88-7CE05B4D3026}" type="slidenum">
              <a:rPr lang="en-US"/>
              <a:pPr/>
              <a:t>11</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20B46-1472-4485-8A98-1E5186BA56B2}" type="slidenum">
              <a:rPr lang="en-US"/>
              <a:pPr/>
              <a:t>12</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a:xfrm>
            <a:off x="927100" y="4387850"/>
            <a:ext cx="5095875" cy="4156075"/>
          </a:xfrm>
        </p:spPr>
        <p:txBody>
          <a:bodyPr/>
          <a:lstStyle/>
          <a:p>
            <a:r>
              <a:rPr lang="en-US"/>
              <a:t>Operators today must themselves embrace corporate responsibility and do what is right in providing consumers with safe and responsible seafood.  Consumers rely on the foodservice operator and retailer to provide this for them.</a:t>
            </a:r>
          </a:p>
          <a:p>
            <a:r>
              <a:rPr lang="en-US"/>
              <a:t>As Quentin Clark of Waitrose, Ltd. in the UK said, “Sustainability is too important to be left to the marketplace.”</a:t>
            </a:r>
          </a:p>
          <a:p>
            <a:endParaRPr lang="en-US"/>
          </a:p>
          <a:p>
            <a:r>
              <a:rPr lang="en-US"/>
              <a:t>Put another way, fisheries management should be the province of governments, and governments should be held accountable.  We would not dream of leaving an issue such as food safety to numerous third party certifications.  We expect our governments to oversee food safety in a science-based regulatory fashion, with a transparent public process.  We would not embrace the concept of different food safety labels on packages, each contending theirs is safer.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2C769-4555-40CA-A1CE-E1FE4BC2E89B}" type="slidenum">
              <a:rPr lang="en-US"/>
              <a:pPr/>
              <a:t>13</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2D08C-44DC-45CA-BFC3-CDAD897B3B75}" type="slidenum">
              <a:rPr lang="en-US"/>
              <a:pPr/>
              <a:t>14</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B5E42-B51A-4D38-883A-E640D2FF0D97}" type="slidenum">
              <a:rPr lang="en-US"/>
              <a:pPr/>
              <a:t>15</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570894-0F10-4D3F-81B7-7730B57CAE8C}" type="slidenum">
              <a:rPr lang="en-US"/>
              <a:pPr/>
              <a:t>16</a:t>
            </a:fld>
            <a:endParaRPr lang="en-US"/>
          </a:p>
        </p:txBody>
      </p:sp>
      <p:sp>
        <p:nvSpPr>
          <p:cNvPr id="230402"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E2EA5756-A1D7-4AB0-9C3B-FC692E063C0B}" type="slidenum">
              <a:rPr lang="en-US" sz="1200" b="0">
                <a:effectLst/>
                <a:latin typeface="Arial" charset="0"/>
                <a:ea typeface="ＭＳ Ｐゴシック" pitchFamily="28" charset="-128"/>
              </a:rPr>
              <a:pPr algn="r" defTabSz="925513"/>
              <a:t>16</a:t>
            </a:fld>
            <a:endParaRPr lang="en-US" sz="1200" b="0">
              <a:effectLst/>
              <a:latin typeface="Arial" charset="0"/>
              <a:ea typeface="ＭＳ Ｐゴシック" pitchFamily="28" charset="-128"/>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CF1D92-FE36-4AC6-9D8F-8F7F275E0FE7}" type="slidenum">
              <a:rPr lang="en-US"/>
              <a:pPr/>
              <a:t>17</a:t>
            </a:fld>
            <a:endParaRPr lang="en-US"/>
          </a:p>
        </p:txBody>
      </p:sp>
      <p:sp>
        <p:nvSpPr>
          <p:cNvPr id="232450"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F67C36D1-6E46-4C5C-869B-E5DB4E7446BA}" type="slidenum">
              <a:rPr lang="en-US" sz="1200" b="0">
                <a:effectLst/>
                <a:latin typeface="Arial" charset="0"/>
                <a:ea typeface="ＭＳ Ｐゴシック" pitchFamily="28" charset="-128"/>
              </a:rPr>
              <a:pPr algn="r" defTabSz="925513"/>
              <a:t>17</a:t>
            </a:fld>
            <a:endParaRPr lang="en-US" sz="1200" b="0">
              <a:effectLst/>
              <a:latin typeface="Arial" charset="0"/>
              <a:ea typeface="ＭＳ Ｐゴシック" pitchFamily="28" charset="-128"/>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417B5-5A75-4CB7-BC90-37DA40B2D7A0}" type="slidenum">
              <a:rPr lang="en-US"/>
              <a:pPr/>
              <a:t>18</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E520F3-600A-4651-8A23-6DDEC0A976A0}" type="slidenum">
              <a:rPr lang="en-US"/>
              <a:pPr/>
              <a:t>19</a:t>
            </a:fld>
            <a:endParaRPr lang="en-US"/>
          </a:p>
        </p:txBody>
      </p:sp>
      <p:sp>
        <p:nvSpPr>
          <p:cNvPr id="338946"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31FEE57C-50FC-4B90-B9BF-7E59A80496AA}" type="slidenum">
              <a:rPr lang="en-US" sz="1200" b="0">
                <a:effectLst/>
                <a:latin typeface="Arial" charset="0"/>
                <a:ea typeface="ＭＳ Ｐゴシック" pitchFamily="28" charset="-128"/>
              </a:rPr>
              <a:pPr algn="r" defTabSz="925513"/>
              <a:t>19</a:t>
            </a:fld>
            <a:endParaRPr lang="en-US" sz="1200" b="0">
              <a:effectLst/>
              <a:latin typeface="Arial" charset="0"/>
              <a:ea typeface="ＭＳ Ｐゴシック" pitchFamily="28" charset="-128"/>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F7879-1A14-4298-A946-87ED6305B8D8}" type="slidenum">
              <a:rPr lang="en-US"/>
              <a:pPr/>
              <a:t>2</a:t>
            </a:fld>
            <a:endParaRPr lang="en-US"/>
          </a:p>
        </p:txBody>
      </p:sp>
      <p:sp>
        <p:nvSpPr>
          <p:cNvPr id="37890" name="Rectangle 2"/>
          <p:cNvSpPr>
            <a:spLocks noGrp="1" noRot="1" noChangeAspect="1" noChangeArrowheads="1" noTextEdit="1"/>
          </p:cNvSpPr>
          <p:nvPr>
            <p:ph type="sldImg"/>
          </p:nvPr>
        </p:nvSpPr>
        <p:spPr>
          <a:xfrm>
            <a:off x="1166813" y="693738"/>
            <a:ext cx="4616450" cy="3462337"/>
          </a:xfrm>
          <a:ln/>
        </p:spPr>
      </p:sp>
      <p:sp>
        <p:nvSpPr>
          <p:cNvPr id="37891" name="Rectangle 3"/>
          <p:cNvSpPr>
            <a:spLocks noGrp="1" noChangeArrowheads="1"/>
          </p:cNvSpPr>
          <p:nvPr>
            <p:ph type="body" idx="1"/>
          </p:nvPr>
        </p:nvSpPr>
        <p:spPr>
          <a:xfrm>
            <a:off x="927100" y="4387850"/>
            <a:ext cx="5095875" cy="4154488"/>
          </a:xfrm>
        </p:spPr>
        <p:txBody>
          <a:bodyPr/>
          <a:lstStyle/>
          <a:p>
            <a:r>
              <a:rPr lang="en-US" sz="1800" b="1">
                <a:latin typeface="Century Gothic" pitchFamily="34" charset="0"/>
              </a:rPr>
              <a:t>a partnership</a:t>
            </a:r>
            <a:r>
              <a:rPr lang="en-US" sz="1800">
                <a:latin typeface="Century Gothic" pitchFamily="34" charset="0"/>
              </a:rPr>
              <a:t> of public and private sectors to foster economic development of a renewable natural resource</a:t>
            </a:r>
          </a:p>
          <a:p>
            <a:endParaRPr lang="en-US"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2D876CE-EFE2-4594-9F2D-80473D57A3E2}" type="slidenum">
              <a:rPr lang="en-US"/>
              <a:pPr/>
              <a:t>20</a:t>
            </a:fld>
            <a:endParaRPr lang="en-US"/>
          </a:p>
        </p:txBody>
      </p:sp>
      <p:sp>
        <p:nvSpPr>
          <p:cNvPr id="236546"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F2C5D34D-C572-40D0-9E0D-DCBD24D679CE}" type="slidenum">
              <a:rPr lang="en-US" sz="1200" b="0">
                <a:effectLst/>
                <a:latin typeface="Arial" charset="0"/>
                <a:ea typeface="ＭＳ Ｐゴシック" pitchFamily="28" charset="-128"/>
              </a:rPr>
              <a:pPr algn="r" defTabSz="925513"/>
              <a:t>20</a:t>
            </a:fld>
            <a:endParaRPr lang="en-US" sz="1200" b="0">
              <a:effectLst/>
              <a:latin typeface="Arial" charset="0"/>
              <a:ea typeface="ＭＳ Ｐゴシック" pitchFamily="28" charset="-128"/>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5755F8-82A4-4ED8-96BB-50013CD1F37F}" type="slidenum">
              <a:rPr lang="en-US"/>
              <a:pPr/>
              <a:t>21</a:t>
            </a:fld>
            <a:endParaRPr lang="en-US"/>
          </a:p>
        </p:txBody>
      </p:sp>
      <p:sp>
        <p:nvSpPr>
          <p:cNvPr id="238594"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C732F34B-AAB1-4255-8B7F-CFB9BFDD627B}" type="slidenum">
              <a:rPr lang="en-US" sz="1200" b="0">
                <a:effectLst/>
                <a:latin typeface="Arial" charset="0"/>
                <a:ea typeface="ＭＳ Ｐゴシック" pitchFamily="28" charset="-128"/>
              </a:rPr>
              <a:pPr algn="r" defTabSz="925513"/>
              <a:t>21</a:t>
            </a:fld>
            <a:endParaRPr lang="en-US" sz="1200" b="0">
              <a:effectLst/>
              <a:latin typeface="Arial" charset="0"/>
              <a:ea typeface="ＭＳ Ｐゴシック" pitchFamily="28" charset="-128"/>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964DE7-411C-4157-ADD6-B2EBE0F5F013}" type="slidenum">
              <a:rPr lang="en-US"/>
              <a:pPr/>
              <a:t>22</a:t>
            </a:fld>
            <a:endParaRPr lang="en-US"/>
          </a:p>
        </p:txBody>
      </p:sp>
      <p:sp>
        <p:nvSpPr>
          <p:cNvPr id="240642"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063A2545-86ED-4175-9F51-B229625A7F8A}" type="slidenum">
              <a:rPr lang="en-US" sz="1200" b="0">
                <a:effectLst/>
                <a:latin typeface="Arial" charset="0"/>
                <a:ea typeface="ＭＳ Ｐゴシック" pitchFamily="28" charset="-128"/>
              </a:rPr>
              <a:pPr algn="r" defTabSz="925513"/>
              <a:t>22</a:t>
            </a:fld>
            <a:endParaRPr lang="en-US" sz="1200" b="0">
              <a:effectLst/>
              <a:latin typeface="Arial" charset="0"/>
              <a:ea typeface="ＭＳ Ｐゴシック" pitchFamily="28" charset="-128"/>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8A0D9E-93D8-46ED-BA51-6532439BA128}" type="slidenum">
              <a:rPr lang="en-US"/>
              <a:pPr/>
              <a:t>23</a:t>
            </a:fld>
            <a:endParaRPr lang="en-US"/>
          </a:p>
        </p:txBody>
      </p:sp>
      <p:sp>
        <p:nvSpPr>
          <p:cNvPr id="242690"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DF7DED97-712F-4228-AEB0-25D42ADD1069}" type="slidenum">
              <a:rPr lang="en-US" sz="1200" b="0">
                <a:effectLst/>
                <a:latin typeface="Arial" charset="0"/>
                <a:ea typeface="ＭＳ Ｐゴシック" pitchFamily="28" charset="-128"/>
              </a:rPr>
              <a:pPr algn="r" defTabSz="925513"/>
              <a:t>23</a:t>
            </a:fld>
            <a:endParaRPr lang="en-US" sz="1200" b="0">
              <a:effectLst/>
              <a:latin typeface="Arial" charset="0"/>
              <a:ea typeface="ＭＳ Ｐゴシック" pitchFamily="28" charset="-128"/>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B40E4-ADE6-4F3E-999A-FD1E32C462FD}" type="slidenum">
              <a:rPr lang="en-US"/>
              <a:pPr/>
              <a:t>24</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xfrm>
            <a:off x="927100" y="4387850"/>
            <a:ext cx="5095875" cy="4156075"/>
          </a:xfrm>
        </p:spPr>
        <p:txBody>
          <a:bodyPr/>
          <a:lstStyle/>
          <a:p>
            <a:r>
              <a:rPr lang="en-US"/>
              <a:t>The FAO Code of Conduct can serve as an excellent international standard and baseline:</a:t>
            </a:r>
          </a:p>
          <a:p>
            <a:pPr lvl="2"/>
            <a:r>
              <a:rPr lang="en-US"/>
              <a:t>The FAO is an international authority on food production.</a:t>
            </a:r>
          </a:p>
          <a:p>
            <a:pPr lvl="2"/>
            <a:r>
              <a:rPr lang="en-US"/>
              <a:t>And it is a neutral forum where all nations meet as equals to negotiate agreements – it’s not agenda driven.</a:t>
            </a:r>
          </a:p>
          <a:p>
            <a:pPr lvl="2"/>
            <a:r>
              <a:rPr lang="en-US"/>
              <a:t>The Code is recognized for its comprehensive principles, criteria and methods and serves as a template for many certifications.</a:t>
            </a:r>
          </a:p>
          <a:p>
            <a:r>
              <a:rPr lang="en-US"/>
              <a:t>In short, it contains the fundamental elements needed and relevant for responsible fisheries.</a:t>
            </a:r>
          </a:p>
          <a:p>
            <a:endParaRPr lang="en-US"/>
          </a:p>
          <a:p>
            <a:r>
              <a:rPr lang="en-US"/>
              <a:t>We would like to note that long before the FAO Code was even established, Alaska has held itself accountable to these same strict standards – one of the reasons that Alaska is recognized around the world as the model of sustainability. In fact, Alaska can serve as an example for how to implement the principles and criteria found in the FAO Code.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E30FE-A6E5-4A50-AE1E-82F228070466}" type="slidenum">
              <a:rPr lang="en-US"/>
              <a:pPr/>
              <a:t>25</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xfrm>
            <a:off x="927100" y="4387850"/>
            <a:ext cx="5095875" cy="4156075"/>
          </a:xfrm>
        </p:spPr>
        <p:txBody>
          <a:bodyPr/>
          <a:lstStyle/>
          <a:p>
            <a:r>
              <a:rPr lang="en-US"/>
              <a:t>A useful tool for evaluating a fisheries’ conformance to the Code of Conduct is the FAO Checklist.  This checklist provides a straightforward, comprehensive, objective measure against an independent standard and it can be applied to any wild fishery.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5FE2904F-20FC-47AC-8564-A4125819669D}" type="slidenum">
              <a:rPr lang="en-US"/>
              <a:pPr/>
              <a:t>26</a:t>
            </a:fld>
            <a:endParaRPr lang="en-US"/>
          </a:p>
        </p:txBody>
      </p:sp>
      <p:sp>
        <p:nvSpPr>
          <p:cNvPr id="254978"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DF0AC7A3-C643-467E-A005-E5D8B8733C73}" type="slidenum">
              <a:rPr lang="en-US" sz="1200" b="0">
                <a:effectLst/>
                <a:latin typeface="Arial" charset="0"/>
                <a:ea typeface="ＭＳ Ｐゴシック" pitchFamily="28" charset="-128"/>
              </a:rPr>
              <a:pPr algn="r" defTabSz="925513"/>
              <a:t>26</a:t>
            </a:fld>
            <a:endParaRPr lang="en-US" sz="1200" b="0">
              <a:effectLst/>
              <a:latin typeface="Arial" charset="0"/>
              <a:ea typeface="ＭＳ Ｐゴシック" pitchFamily="28" charset="-128"/>
            </a:endParaRPr>
          </a:p>
        </p:txBody>
      </p:sp>
      <p:sp>
        <p:nvSpPr>
          <p:cNvPr id="254979" name="Slide Image Placeholder 1"/>
          <p:cNvSpPr>
            <a:spLocks noGrp="1" noRot="1" noChangeAspect="1" noTextEdit="1"/>
          </p:cNvSpPr>
          <p:nvPr>
            <p:ph type="sldImg"/>
          </p:nvPr>
        </p:nvSpPr>
        <p:spPr>
          <a:ln/>
        </p:spPr>
      </p:sp>
      <p:sp>
        <p:nvSpPr>
          <p:cNvPr id="254980" name="Notes Placeholder 2"/>
          <p:cNvSpPr>
            <a:spLocks noGrp="1"/>
          </p:cNvSpPr>
          <p:nvPr>
            <p:ph type="body" idx="1"/>
          </p:nvPr>
        </p:nvSpPr>
        <p:spPr>
          <a:ln>
            <a:solidFill>
              <a:srgbClr val="000000"/>
            </a:solidFill>
          </a:ln>
        </p:spPr>
        <p:txBody>
          <a:bodyPr/>
          <a:lstStyle/>
          <a:p>
            <a:endParaRPr lang="en-GB"/>
          </a:p>
        </p:txBody>
      </p:sp>
      <p:sp>
        <p:nvSpPr>
          <p:cNvPr id="4"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defTabSz="925513" eaLnBrk="1" hangingPunct="1"/>
            <a:fld id="{E3BE508A-C1DE-4B46-888D-E94AEF5B606E}" type="slidenum">
              <a:rPr lang="en-GB" sz="1200" b="0">
                <a:effectLst/>
                <a:latin typeface="Calibri" pitchFamily="34" charset="0"/>
                <a:ea typeface="ＭＳ Ｐゴシック" pitchFamily="28" charset="-128"/>
              </a:rPr>
              <a:pPr algn="r" defTabSz="925513" eaLnBrk="1" hangingPunct="1"/>
              <a:t>26</a:t>
            </a:fld>
            <a:endParaRPr lang="en-GB" sz="1200" b="0">
              <a:effectLst/>
              <a:latin typeface="Calibri" pitchFamily="34" charset="0"/>
              <a:ea typeface="ＭＳ Ｐゴシック" pitchFamily="28"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F7A394D-312C-47D8-A9B5-DF5D7E877869}" type="slidenum">
              <a:rPr lang="en-US"/>
              <a:pPr/>
              <a:t>27</a:t>
            </a:fld>
            <a:endParaRPr lang="en-US"/>
          </a:p>
        </p:txBody>
      </p:sp>
      <p:sp>
        <p:nvSpPr>
          <p:cNvPr id="257026"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3BCF2CFD-00A4-425D-88A1-E216713484F1}" type="slidenum">
              <a:rPr lang="en-US" sz="1200" b="0">
                <a:effectLst/>
                <a:latin typeface="Arial" charset="0"/>
                <a:ea typeface="ＭＳ Ｐゴシック" pitchFamily="28" charset="-128"/>
              </a:rPr>
              <a:pPr algn="r" defTabSz="925513"/>
              <a:t>27</a:t>
            </a:fld>
            <a:endParaRPr lang="en-US" sz="1200" b="0">
              <a:effectLst/>
              <a:latin typeface="Arial" charset="0"/>
              <a:ea typeface="ＭＳ Ｐゴシック" pitchFamily="28" charset="-128"/>
            </a:endParaRPr>
          </a:p>
        </p:txBody>
      </p:sp>
      <p:sp>
        <p:nvSpPr>
          <p:cNvPr id="257027" name="Slide Image Placeholder 1"/>
          <p:cNvSpPr>
            <a:spLocks noGrp="1" noRot="1" noChangeAspect="1" noTextEdit="1"/>
          </p:cNvSpPr>
          <p:nvPr>
            <p:ph type="sldImg"/>
          </p:nvPr>
        </p:nvSpPr>
        <p:spPr>
          <a:ln/>
        </p:spPr>
      </p:sp>
      <p:sp>
        <p:nvSpPr>
          <p:cNvPr id="257028" name="Notes Placeholder 2"/>
          <p:cNvSpPr>
            <a:spLocks noGrp="1"/>
          </p:cNvSpPr>
          <p:nvPr>
            <p:ph type="body" idx="1"/>
          </p:nvPr>
        </p:nvSpPr>
        <p:spPr>
          <a:ln>
            <a:solidFill>
              <a:srgbClr val="000000"/>
            </a:solidFill>
          </a:ln>
        </p:spPr>
        <p:txBody>
          <a:bodyPr/>
          <a:lstStyle/>
          <a:p>
            <a:endParaRPr lang="en-GB"/>
          </a:p>
        </p:txBody>
      </p:sp>
      <p:sp>
        <p:nvSpPr>
          <p:cNvPr id="4"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92" tIns="46246" rIns="92492" bIns="46246" anchor="b"/>
          <a:lstStyle/>
          <a:p>
            <a:pPr algn="r" defTabSz="925513" eaLnBrk="1" hangingPunct="1"/>
            <a:fld id="{FAECEB9C-FEF7-4ED0-A34A-03107707A72D}" type="slidenum">
              <a:rPr lang="en-GB" sz="1200" b="0">
                <a:effectLst/>
                <a:latin typeface="Calibri" pitchFamily="34" charset="0"/>
                <a:ea typeface="ＭＳ Ｐゴシック" pitchFamily="28" charset="-128"/>
              </a:rPr>
              <a:pPr algn="r" defTabSz="925513" eaLnBrk="1" hangingPunct="1"/>
              <a:t>27</a:t>
            </a:fld>
            <a:endParaRPr lang="en-GB" sz="1200" b="0">
              <a:effectLst/>
              <a:latin typeface="Calibri" pitchFamily="34" charset="0"/>
              <a:ea typeface="ＭＳ Ｐゴシック" pitchFamily="28"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6DAD1-14F1-467B-83DF-993095FEA914}" type="slidenum">
              <a:rPr lang="en-US"/>
              <a:pPr/>
              <a:t>28</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FA87D-D3A6-473F-8AD5-5A900C8C0311}" type="slidenum">
              <a:rPr lang="en-US"/>
              <a:pPr/>
              <a:t>29</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582F6-E9BA-4F58-929A-6B6EBDC9AAF1}" type="slidenum">
              <a:rPr lang="en-US"/>
              <a:pPr/>
              <a:t>3</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CD7A1-5EE4-4499-A00A-D018F7615C4D}" type="slidenum">
              <a:rPr lang="en-US"/>
              <a:pPr/>
              <a:t>30</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E08ED-E702-4ED8-B0C6-A4574E9CDB00}" type="slidenum">
              <a:rPr lang="en-US"/>
              <a:pPr/>
              <a:t>31</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0C2B1-0D9E-4428-BB52-ECB82034EEB5}" type="slidenum">
              <a:rPr lang="en-US"/>
              <a:pPr/>
              <a:t>32</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D958C-F3A1-423C-B6BD-76D80F8468E4}" type="slidenum">
              <a:rPr lang="en-US"/>
              <a:pPr/>
              <a:t>33</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0F5FC-364B-4978-B5CB-046FAB572063}" type="slidenum">
              <a:rPr lang="en-US"/>
              <a:pPr/>
              <a:t>34</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34B2236-B64F-42CC-AB86-3552941536B6}" type="slidenum">
              <a:rPr lang="en-US"/>
              <a:pPr/>
              <a:t>35</a:t>
            </a:fld>
            <a:endParaRPr lang="en-US"/>
          </a:p>
        </p:txBody>
      </p:sp>
      <p:sp>
        <p:nvSpPr>
          <p:cNvPr id="335874" name="Rectangle 7"/>
          <p:cNvSpPr txBox="1">
            <a:spLocks noGrp="1" noChangeArrowheads="1"/>
          </p:cNvSpPr>
          <p:nvPr/>
        </p:nvSpPr>
        <p:spPr bwMode="auto">
          <a:xfrm>
            <a:off x="3938588" y="8774113"/>
            <a:ext cx="3011487" cy="461962"/>
          </a:xfrm>
          <a:prstGeom prst="rect">
            <a:avLst/>
          </a:prstGeom>
          <a:noFill/>
          <a:ln w="9525">
            <a:noFill/>
            <a:miter lim="800000"/>
            <a:headEnd/>
            <a:tailEnd/>
          </a:ln>
        </p:spPr>
        <p:txBody>
          <a:bodyPr lIns="92492" tIns="46246" rIns="92492" bIns="46246" anchor="b"/>
          <a:lstStyle/>
          <a:p>
            <a:pPr algn="r" defTabSz="925513"/>
            <a:fld id="{4AFBC4D7-D0B8-45F3-8DA6-B6CE6EA5D59E}" type="slidenum">
              <a:rPr lang="en-US" sz="1200" b="0">
                <a:effectLst/>
                <a:latin typeface="Times New Roman" pitchFamily="18" charset="0"/>
                <a:ea typeface="ＭＳ Ｐゴシック" pitchFamily="28" charset="-128"/>
              </a:rPr>
              <a:pPr algn="r" defTabSz="925513"/>
              <a:t>35</a:t>
            </a:fld>
            <a:endParaRPr lang="en-US" sz="1200" b="0">
              <a:effectLst/>
              <a:latin typeface="Times New Roman" pitchFamily="18" charset="0"/>
              <a:ea typeface="ＭＳ Ｐゴシック" pitchFamily="28" charset="-128"/>
            </a:endParaRPr>
          </a:p>
        </p:txBody>
      </p:sp>
      <p:sp>
        <p:nvSpPr>
          <p:cNvPr id="335875" name="Rectangle 2"/>
          <p:cNvSpPr>
            <a:spLocks noGrp="1" noRot="1" noChangeAspect="1" noChangeArrowheads="1" noTextEdit="1"/>
          </p:cNvSpPr>
          <p:nvPr>
            <p:ph type="sldImg"/>
          </p:nvPr>
        </p:nvSpPr>
        <p:spPr>
          <a:solidFill>
            <a:srgbClr val="FFFFFF"/>
          </a:solidFill>
          <a:ln/>
        </p:spPr>
      </p:sp>
      <p:sp>
        <p:nvSpPr>
          <p:cNvPr id="335876" name="Rectangle 3"/>
          <p:cNvSpPr>
            <a:spLocks noGrp="1" noChangeArrowheads="1"/>
          </p:cNvSpPr>
          <p:nvPr>
            <p:ph type="body" idx="1"/>
          </p:nvPr>
        </p:nvSpPr>
        <p:spPr>
          <a:xfrm>
            <a:off x="927100" y="4387850"/>
            <a:ext cx="5095875" cy="4156075"/>
          </a:xfrm>
          <a:solidFill>
            <a:srgbClr val="FFFFFF"/>
          </a:solidFill>
          <a:ln>
            <a:solidFill>
              <a:srgbClr val="000000"/>
            </a:solid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127B0-7F39-4FE4-B46C-C0B1AB199E8C}" type="slidenum">
              <a:rPr lang="en-US"/>
              <a:pPr/>
              <a:t>36</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33A06-A735-45EE-AE35-1C90BB9196C7}" type="slidenum">
              <a:rPr lang="en-US"/>
              <a:pPr/>
              <a:t>4</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B96D8-43F9-4493-B1E5-12FB2966AD5B}" type="slidenum">
              <a:rPr lang="en-US"/>
              <a:pPr/>
              <a:t>5</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a:t>Alaska is big, not just in geographical size, but big in the seafood world as well, and so we are especially proud and pleased to host you here for this important international congress, and we believe it highly appropriate that this congress take place at the home of some of the world’s great sustainable fishery resources.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744CD-7945-4020-BC74-52586A515960}" type="slidenum">
              <a:rPr lang="en-US"/>
              <a:pPr/>
              <a:t>6</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4AEEF-C93A-4395-8F51-CF0FFB85F3B2}" type="slidenum">
              <a:rPr lang="en-US"/>
              <a:pPr/>
              <a:t>7</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a:t>Sustainability is now mainstream in the dialog and a major topic in nearly all discussions about seafood around the world. </a:t>
            </a:r>
          </a:p>
          <a:p>
            <a:endParaRPr lang="en-US"/>
          </a:p>
          <a:p>
            <a:r>
              <a:rPr lang="en-US"/>
              <a:t>We in Alaska are proud of our more than 50 year commitment to sustainable management of our fish resources. For seafood to continue to play it’s critical role in the world’s nutrition and trade, sustainable production is essential. We believe the Alaska approach can be a model for those countries around the world who are struggling to improve their own fishery management.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BB84DD-F96D-41F4-A32F-3E7FCEEA8771}" type="slidenum">
              <a:rPr lang="en-US"/>
              <a:pPr/>
              <a:t>8</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927100" y="4387850"/>
            <a:ext cx="5095875" cy="4156075"/>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AD00E-307C-49A1-B67B-CB408867892F}" type="slidenum">
              <a:rPr lang="en-US"/>
              <a:pPr/>
              <a:t>9</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pPr>
              <a:buFontTx/>
              <a:buChar char="•"/>
            </a:pPr>
            <a:r>
              <a:rPr lang="en-US"/>
              <a:t>Constitution established in 1959</a:t>
            </a:r>
          </a:p>
          <a:p>
            <a:pPr>
              <a:buFontTx/>
              <a:buChar char="•"/>
            </a:pPr>
            <a:r>
              <a:rPr lang="en-US"/>
              <a:t>Record harvests in recent years for salmon ( Top 4-salmon harvests have come between 1995 and 2007)</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6114" name="Group 2"/>
          <p:cNvGrpSpPr>
            <a:grpSpLocks/>
          </p:cNvGrpSpPr>
          <p:nvPr/>
        </p:nvGrpSpPr>
        <p:grpSpPr bwMode="auto">
          <a:xfrm>
            <a:off x="3175" y="4267200"/>
            <a:ext cx="9140825" cy="2590800"/>
            <a:chOff x="2" y="2688"/>
            <a:chExt cx="5758" cy="1632"/>
          </a:xfrm>
        </p:grpSpPr>
        <p:sp>
          <p:nvSpPr>
            <p:cNvPr id="34611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346116" name="Group 4"/>
            <p:cNvGrpSpPr>
              <a:grpSpLocks/>
            </p:cNvGrpSpPr>
            <p:nvPr userDrawn="1"/>
          </p:nvGrpSpPr>
          <p:grpSpPr bwMode="auto">
            <a:xfrm>
              <a:off x="3528" y="3715"/>
              <a:ext cx="792" cy="521"/>
              <a:chOff x="3527" y="3715"/>
              <a:chExt cx="792" cy="521"/>
            </a:xfrm>
          </p:grpSpPr>
          <p:sp>
            <p:nvSpPr>
              <p:cNvPr id="34611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34611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34611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4612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34612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4612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34612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34612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4612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34612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34612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346128" name="Group 16"/>
            <p:cNvGrpSpPr>
              <a:grpSpLocks/>
            </p:cNvGrpSpPr>
            <p:nvPr userDrawn="1"/>
          </p:nvGrpSpPr>
          <p:grpSpPr bwMode="auto">
            <a:xfrm>
              <a:off x="1776" y="3631"/>
              <a:ext cx="1626" cy="683"/>
              <a:chOff x="1776" y="3631"/>
              <a:chExt cx="1626" cy="683"/>
            </a:xfrm>
          </p:grpSpPr>
          <p:sp>
            <p:nvSpPr>
              <p:cNvPr id="34612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34613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34613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34613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4613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4613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4613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34613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34613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34613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34613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34614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34614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34614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34614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4614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4614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4614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346147" name="Group 35"/>
            <p:cNvGrpSpPr>
              <a:grpSpLocks/>
            </p:cNvGrpSpPr>
            <p:nvPr userDrawn="1"/>
          </p:nvGrpSpPr>
          <p:grpSpPr bwMode="auto">
            <a:xfrm>
              <a:off x="4128" y="3360"/>
              <a:ext cx="1351" cy="821"/>
              <a:chOff x="4128" y="3360"/>
              <a:chExt cx="1351" cy="821"/>
            </a:xfrm>
          </p:grpSpPr>
          <p:sp>
            <p:nvSpPr>
              <p:cNvPr id="346148"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46149"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46150"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346151"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46152"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46153"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46154"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46155"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346156"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346157"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46158"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46159"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346160"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346161"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46162"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46163"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46164"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346165" name="Group 53"/>
            <p:cNvGrpSpPr>
              <a:grpSpLocks/>
            </p:cNvGrpSpPr>
            <p:nvPr userDrawn="1"/>
          </p:nvGrpSpPr>
          <p:grpSpPr bwMode="auto">
            <a:xfrm>
              <a:off x="5280" y="3024"/>
              <a:ext cx="425" cy="258"/>
              <a:chOff x="5280" y="3024"/>
              <a:chExt cx="425" cy="258"/>
            </a:xfrm>
          </p:grpSpPr>
          <p:sp>
            <p:nvSpPr>
              <p:cNvPr id="346166"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46167"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46168"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46169"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46170"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46171"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46172"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346173" name="Group 61"/>
              <p:cNvGrpSpPr>
                <a:grpSpLocks/>
              </p:cNvGrpSpPr>
              <p:nvPr/>
            </p:nvGrpSpPr>
            <p:grpSpPr bwMode="auto">
              <a:xfrm>
                <a:off x="5381" y="3085"/>
                <a:ext cx="227" cy="132"/>
                <a:chOff x="5381" y="3085"/>
                <a:chExt cx="227" cy="132"/>
              </a:xfrm>
            </p:grpSpPr>
            <p:sp>
              <p:nvSpPr>
                <p:cNvPr id="34617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4617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34617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4617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346178" name="Rectangle 66"/>
          <p:cNvSpPr>
            <a:spLocks noGrp="1" noChangeArrowheads="1"/>
          </p:cNvSpPr>
          <p:nvPr>
            <p:ph type="ctrTitle" sz="quarter"/>
          </p:nvPr>
        </p:nvSpPr>
        <p:spPr>
          <a:xfrm>
            <a:off x="685800" y="1692275"/>
            <a:ext cx="7772400" cy="1736725"/>
          </a:xfrm>
        </p:spPr>
        <p:txBody>
          <a:bodyPr anchor="b"/>
          <a:lstStyle>
            <a:lvl1pPr>
              <a:defRPr/>
            </a:lvl1pPr>
          </a:lstStyle>
          <a:p>
            <a:r>
              <a:rPr lang="en-US"/>
              <a:t>Click to edit Master title style</a:t>
            </a:r>
          </a:p>
        </p:txBody>
      </p:sp>
      <p:sp>
        <p:nvSpPr>
          <p:cNvPr id="3461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46180"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346181"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346182" name="Rectangle 70"/>
          <p:cNvSpPr>
            <a:spLocks noGrp="1" noChangeArrowheads="1"/>
          </p:cNvSpPr>
          <p:nvPr>
            <p:ph type="sldNum" sz="quarter" idx="4"/>
          </p:nvPr>
        </p:nvSpPr>
        <p:spPr>
          <a:xfrm>
            <a:off x="6553200" y="6248400"/>
            <a:ext cx="2133600" cy="457200"/>
          </a:xfrm>
        </p:spPr>
        <p:txBody>
          <a:bodyPr/>
          <a:lstStyle>
            <a:lvl1pPr>
              <a:defRPr/>
            </a:lvl1pPr>
          </a:lstStyle>
          <a:p>
            <a:fld id="{A73C7340-6FE1-43E6-A9F3-548C3706A920}"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C43037-5112-49FD-826A-C19F06E9E33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19E1A6-F02D-4851-B254-9D25508545A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31B3C49-52C2-4E8E-98A0-862642D864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1119E7-AB48-4564-BE46-D20CD793B69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567AF5-10EA-4231-8D82-D07AAF24E9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5A8F37-9994-4EE8-BF4A-DBD6893705F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6812F7-825B-45B0-ABC4-BC384BD4DCD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57E335-F6A3-4BEB-8AB7-ED212B98D80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B1B5905-EBFE-4EB5-8C10-FB1890A6874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5603C4-EBD1-4443-A48A-A7675D84EB3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838B7A6-2106-422B-9744-27A792329FE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509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345091" name="Group 3"/>
          <p:cNvGrpSpPr>
            <a:grpSpLocks/>
          </p:cNvGrpSpPr>
          <p:nvPr/>
        </p:nvGrpSpPr>
        <p:grpSpPr bwMode="auto">
          <a:xfrm>
            <a:off x="3175" y="4267200"/>
            <a:ext cx="9140825" cy="2590800"/>
            <a:chOff x="2" y="2688"/>
            <a:chExt cx="5758" cy="1632"/>
          </a:xfrm>
        </p:grpSpPr>
        <p:sp>
          <p:nvSpPr>
            <p:cNvPr id="34509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345093" name="Group 5"/>
            <p:cNvGrpSpPr>
              <a:grpSpLocks/>
            </p:cNvGrpSpPr>
            <p:nvPr userDrawn="1"/>
          </p:nvGrpSpPr>
          <p:grpSpPr bwMode="auto">
            <a:xfrm>
              <a:off x="3528" y="3715"/>
              <a:ext cx="792" cy="521"/>
              <a:chOff x="3527" y="3715"/>
              <a:chExt cx="792" cy="521"/>
            </a:xfrm>
          </p:grpSpPr>
          <p:sp>
            <p:nvSpPr>
              <p:cNvPr id="34509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34509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34509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4509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34509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4509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34510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34510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4510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34510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34510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345105" name="Group 17"/>
            <p:cNvGrpSpPr>
              <a:grpSpLocks/>
            </p:cNvGrpSpPr>
            <p:nvPr userDrawn="1"/>
          </p:nvGrpSpPr>
          <p:grpSpPr bwMode="auto">
            <a:xfrm>
              <a:off x="1776" y="3631"/>
              <a:ext cx="1626" cy="683"/>
              <a:chOff x="1776" y="3631"/>
              <a:chExt cx="1626" cy="683"/>
            </a:xfrm>
          </p:grpSpPr>
          <p:sp>
            <p:nvSpPr>
              <p:cNvPr id="34510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34510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34510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34510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4511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4511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4511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34511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34511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34511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34511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34511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34511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34511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34512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4512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4512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4512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345124" name="Group 36"/>
            <p:cNvGrpSpPr>
              <a:grpSpLocks/>
            </p:cNvGrpSpPr>
            <p:nvPr userDrawn="1"/>
          </p:nvGrpSpPr>
          <p:grpSpPr bwMode="auto">
            <a:xfrm>
              <a:off x="4128" y="3360"/>
              <a:ext cx="1351" cy="821"/>
              <a:chOff x="4128" y="3360"/>
              <a:chExt cx="1351" cy="821"/>
            </a:xfrm>
          </p:grpSpPr>
          <p:sp>
            <p:nvSpPr>
              <p:cNvPr id="34512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4512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4512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34512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4512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4513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4513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4513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34513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34513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4513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4513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34513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34513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4513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4514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4514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345142" name="Group 54"/>
            <p:cNvGrpSpPr>
              <a:grpSpLocks/>
            </p:cNvGrpSpPr>
            <p:nvPr userDrawn="1"/>
          </p:nvGrpSpPr>
          <p:grpSpPr bwMode="auto">
            <a:xfrm>
              <a:off x="5280" y="3024"/>
              <a:ext cx="425" cy="258"/>
              <a:chOff x="5280" y="3024"/>
              <a:chExt cx="425" cy="258"/>
            </a:xfrm>
          </p:grpSpPr>
          <p:sp>
            <p:nvSpPr>
              <p:cNvPr id="34514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4514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4514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4514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4514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4514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4514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345150" name="Group 62"/>
              <p:cNvGrpSpPr>
                <a:grpSpLocks/>
              </p:cNvGrpSpPr>
              <p:nvPr/>
            </p:nvGrpSpPr>
            <p:grpSpPr bwMode="auto">
              <a:xfrm>
                <a:off x="5381" y="3085"/>
                <a:ext cx="227" cy="132"/>
                <a:chOff x="5381" y="3085"/>
                <a:chExt cx="227" cy="132"/>
              </a:xfrm>
            </p:grpSpPr>
            <p:sp>
              <p:nvSpPr>
                <p:cNvPr id="34515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4515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34515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4515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34515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4515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515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endParaRPr lang="en-US"/>
          </a:p>
        </p:txBody>
      </p:sp>
      <p:sp>
        <p:nvSpPr>
          <p:cNvPr id="34515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mn-lt"/>
              </a:defRPr>
            </a:lvl1pPr>
          </a:lstStyle>
          <a:p>
            <a:endParaRPr lang="en-US"/>
          </a:p>
        </p:txBody>
      </p:sp>
      <p:sp>
        <p:nvSpPr>
          <p:cNvPr id="34515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fld id="{E08579DA-3CA7-4A5B-986D-0CF9C88B414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info@alaskaseafood.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alaskaseafood.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ctrTitle"/>
          </p:nvPr>
        </p:nvSpPr>
        <p:spPr>
          <a:xfrm>
            <a:off x="685800" y="762000"/>
            <a:ext cx="7772400" cy="1524000"/>
          </a:xfrm>
        </p:spPr>
        <p:txBody>
          <a:bodyPr/>
          <a:lstStyle/>
          <a:p>
            <a:r>
              <a:rPr lang="en-US" cap="small" dirty="0"/>
              <a:t>Alaska Seafood Marketing Institute</a:t>
            </a:r>
          </a:p>
        </p:txBody>
      </p:sp>
      <p:sp>
        <p:nvSpPr>
          <p:cNvPr id="336899" name="Rectangle 3"/>
          <p:cNvSpPr>
            <a:spLocks noGrp="1" noChangeArrowheads="1"/>
          </p:cNvSpPr>
          <p:nvPr>
            <p:ph type="subTitle" idx="1"/>
          </p:nvPr>
        </p:nvSpPr>
        <p:spPr>
          <a:xfrm>
            <a:off x="1371600" y="4876800"/>
            <a:ext cx="6400800" cy="1752600"/>
          </a:xfrm>
        </p:spPr>
        <p:txBody>
          <a:bodyPr/>
          <a:lstStyle/>
          <a:p>
            <a:pPr>
              <a:lnSpc>
                <a:spcPct val="80000"/>
              </a:lnSpc>
            </a:pPr>
            <a:r>
              <a:rPr lang="en-US" sz="2800"/>
              <a:t>Presentation for </a:t>
            </a:r>
          </a:p>
          <a:p>
            <a:pPr>
              <a:lnSpc>
                <a:spcPct val="80000"/>
              </a:lnSpc>
            </a:pPr>
            <a:r>
              <a:rPr lang="en-US" sz="2800"/>
              <a:t>California Sustainable Seafood Initiative</a:t>
            </a:r>
          </a:p>
          <a:p>
            <a:pPr>
              <a:lnSpc>
                <a:spcPct val="80000"/>
              </a:lnSpc>
            </a:pPr>
            <a:r>
              <a:rPr lang="en-US" sz="2800"/>
              <a:t>2 August 2010</a:t>
            </a:r>
          </a:p>
        </p:txBody>
      </p:sp>
      <p:pic>
        <p:nvPicPr>
          <p:cNvPr id="336900" name="Picture 4" descr="ASMI C Logo"/>
          <p:cNvPicPr>
            <a:picLocks noChangeAspect="1" noChangeArrowheads="1"/>
          </p:cNvPicPr>
          <p:nvPr/>
        </p:nvPicPr>
        <p:blipFill>
          <a:blip r:embed="rId3" cstate="print"/>
          <a:srcRect/>
          <a:stretch>
            <a:fillRect/>
          </a:stretch>
        </p:blipFill>
        <p:spPr bwMode="auto">
          <a:xfrm>
            <a:off x="2819400" y="2667000"/>
            <a:ext cx="3271838" cy="196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Fisheries Management Chart"/>
          <p:cNvPicPr>
            <a:picLocks noChangeAspect="1" noChangeArrowheads="1"/>
          </p:cNvPicPr>
          <p:nvPr/>
        </p:nvPicPr>
        <p:blipFill>
          <a:blip r:embed="rId3" cstate="print"/>
          <a:srcRect l="7692" t="3755" r="6837"/>
          <a:stretch>
            <a:fillRect/>
          </a:stretch>
        </p:blipFill>
        <p:spPr bwMode="auto">
          <a:xfrm>
            <a:off x="0" y="298450"/>
            <a:ext cx="9144000" cy="6388100"/>
          </a:xfrm>
          <a:prstGeom prst="rect">
            <a:avLst/>
          </a:prstGeom>
          <a:noFill/>
        </p:spPr>
      </p:pic>
      <p:sp>
        <p:nvSpPr>
          <p:cNvPr id="219139" name="Rectangle 3"/>
          <p:cNvSpPr>
            <a:spLocks noChangeArrowheads="1"/>
          </p:cNvSpPr>
          <p:nvPr/>
        </p:nvSpPr>
        <p:spPr bwMode="auto">
          <a:xfrm>
            <a:off x="457200" y="6248400"/>
            <a:ext cx="8153400" cy="381000"/>
          </a:xfrm>
          <a:prstGeom prst="rect">
            <a:avLst/>
          </a:prstGeom>
          <a:noFill/>
          <a:ln w="9525">
            <a:noFill/>
            <a:miter lim="800000"/>
            <a:headEnd/>
            <a:tailEnd/>
          </a:ln>
        </p:spPr>
        <p:txBody>
          <a:bodyPr/>
          <a:lstStyle/>
          <a:p>
            <a:pPr marL="342900" indent="-342900" algn="ctr" eaLnBrk="1" hangingPunct="1">
              <a:spcBef>
                <a:spcPct val="20000"/>
              </a:spcBef>
              <a:buClr>
                <a:schemeClr val="hlink"/>
              </a:buClr>
              <a:buSzPct val="80000"/>
              <a:buFont typeface="Wingdings" pitchFamily="2" charset="2"/>
              <a:buNone/>
            </a:pPr>
            <a:r>
              <a:rPr lang="en-US" sz="2000" b="0">
                <a:effectLst>
                  <a:outerShdw blurRad="38100" dist="38100" dir="2700000" algn="tl">
                    <a:srgbClr val="000000"/>
                  </a:outerShdw>
                </a:effectLst>
                <a:latin typeface="Arial" charset="0"/>
              </a:rPr>
              <a:t>**Separation of Conservation from Allocation</a:t>
            </a:r>
            <a:endParaRPr lang="en-US" sz="2800" b="0">
              <a:effectLst>
                <a:outerShdw blurRad="38100" dist="38100" dir="2700000" algn="tl">
                  <a:srgbClr val="000000"/>
                </a:outerShdw>
              </a:effectLst>
              <a:latin typeface="Baskerville Old Face" pitchFamily="18" charset="0"/>
            </a:endParaRPr>
          </a:p>
        </p:txBody>
      </p:sp>
      <p:sp>
        <p:nvSpPr>
          <p:cNvPr id="219140" name="Text Box 4"/>
          <p:cNvSpPr txBox="1">
            <a:spLocks noChangeArrowheads="1"/>
          </p:cNvSpPr>
          <p:nvPr/>
        </p:nvSpPr>
        <p:spPr bwMode="auto">
          <a:xfrm>
            <a:off x="0" y="6553200"/>
            <a:ext cx="4800600" cy="244475"/>
          </a:xfrm>
          <a:prstGeom prst="rect">
            <a:avLst/>
          </a:prstGeom>
          <a:noFill/>
          <a:ln w="9525">
            <a:noFill/>
            <a:miter lim="800000"/>
            <a:headEnd/>
            <a:tailEnd/>
          </a:ln>
        </p:spPr>
        <p:txBody>
          <a:bodyPr>
            <a:spAutoFit/>
          </a:bodyPr>
          <a:lstStyle/>
          <a:p>
            <a:r>
              <a:rPr lang="en-US" sz="1000" b="0">
                <a:effectLst/>
                <a:latin typeface="Arial" charset="0"/>
                <a:ea typeface="ＭＳ Ｐゴシック" pitchFamily="28" charset="-128"/>
              </a:rPr>
              <a:t>© 2008 ASMI</a:t>
            </a:r>
            <a:endParaRPr lang="en-US" sz="2400" b="0">
              <a:effectLst/>
              <a:latin typeface="Arial" charset="0"/>
              <a:ea typeface="ＭＳ Ｐゴシック" pitchFamily="28"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cap="small" dirty="0"/>
              <a:t>Marketplace </a:t>
            </a:r>
            <a:r>
              <a:rPr lang="en-US" cap="small" dirty="0" smtClean="0"/>
              <a:t>Situation</a:t>
            </a:r>
            <a:endParaRPr lang="en-US" cap="small" dirty="0"/>
          </a:p>
        </p:txBody>
      </p:sp>
      <p:sp>
        <p:nvSpPr>
          <p:cNvPr id="210947" name="Rectangle 3"/>
          <p:cNvSpPr>
            <a:spLocks noGrp="1" noChangeArrowheads="1"/>
          </p:cNvSpPr>
          <p:nvPr>
            <p:ph type="body" idx="1"/>
          </p:nvPr>
        </p:nvSpPr>
        <p:spPr/>
        <p:txBody>
          <a:bodyPr/>
          <a:lstStyle/>
          <a:p>
            <a:r>
              <a:rPr lang="en-US" sz="3000" dirty="0"/>
              <a:t>The sustainable seafood movement has gone from a niche concept to a mainstream concept</a:t>
            </a:r>
          </a:p>
          <a:p>
            <a:r>
              <a:rPr lang="en-US" sz="3000" dirty="0"/>
              <a:t>Worldwide, retailers and food service operators are responding to pressure to demonstrate corporate and social responsibility.</a:t>
            </a:r>
          </a:p>
          <a:p>
            <a:r>
              <a:rPr lang="en-US" sz="3000" dirty="0"/>
              <a:t>Sustainable seafood is becoming a market requirement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10"/>
          <p:cNvSpPr>
            <a:spLocks noChangeArrowheads="1"/>
          </p:cNvSpPr>
          <p:nvPr/>
        </p:nvSpPr>
        <p:spPr bwMode="auto">
          <a:xfrm>
            <a:off x="1143000" y="533400"/>
            <a:ext cx="6629400" cy="2514600"/>
          </a:xfrm>
          <a:prstGeom prst="rect">
            <a:avLst/>
          </a:prstGeom>
          <a:noFill/>
          <a:ln w="9525">
            <a:noFill/>
            <a:miter lim="800000"/>
            <a:headEnd/>
            <a:tailEnd/>
          </a:ln>
        </p:spPr>
        <p:txBody>
          <a:bodyPr anchor="ctr"/>
          <a:lstStyle/>
          <a:p>
            <a:pPr algn="ctr" eaLnBrk="1" hangingPunct="1"/>
            <a:r>
              <a:rPr lang="en-US" sz="3200" i="1" dirty="0">
                <a:effectLst/>
                <a:latin typeface="Times New Roman" pitchFamily="18" charset="0"/>
                <a:ea typeface="ＭＳ Ｐゴシック" pitchFamily="28" charset="-128"/>
              </a:rPr>
              <a:t>“Sustainability is too important to be left to the marketplace”</a:t>
            </a:r>
          </a:p>
          <a:p>
            <a:pPr algn="ctr" eaLnBrk="1" hangingPunct="1"/>
            <a:r>
              <a:rPr lang="en-US" sz="1000" b="0" dirty="0">
                <a:effectLst/>
                <a:latin typeface="Times New Roman" pitchFamily="18" charset="0"/>
                <a:ea typeface="ＭＳ Ｐゴシック" pitchFamily="28" charset="-128"/>
              </a:rPr>
              <a:t> </a:t>
            </a:r>
            <a:r>
              <a:rPr lang="en-US" sz="900" b="0" dirty="0">
                <a:effectLst/>
                <a:latin typeface="Times New Roman" pitchFamily="18" charset="0"/>
                <a:ea typeface="ＭＳ Ｐゴシック" pitchFamily="28" charset="-128"/>
              </a:rPr>
              <a:t/>
            </a:r>
            <a:br>
              <a:rPr lang="en-US" sz="900" b="0" dirty="0">
                <a:effectLst/>
                <a:latin typeface="Times New Roman" pitchFamily="18" charset="0"/>
                <a:ea typeface="ＭＳ Ｐゴシック" pitchFamily="28" charset="-128"/>
              </a:rPr>
            </a:br>
            <a:r>
              <a:rPr lang="en-US" sz="1000" b="0" dirty="0">
                <a:effectLst/>
                <a:latin typeface="Times New Roman" pitchFamily="18" charset="0"/>
                <a:ea typeface="ＭＳ Ｐゴシック" pitchFamily="28" charset="-128"/>
              </a:rPr>
              <a:t>	</a:t>
            </a:r>
            <a:r>
              <a:rPr lang="en-US" sz="2400" b="0" dirty="0">
                <a:effectLst/>
                <a:latin typeface="Times New Roman" pitchFamily="18" charset="0"/>
                <a:ea typeface="ＭＳ Ｐゴシック" pitchFamily="28" charset="-128"/>
              </a:rPr>
              <a:t> - Quentin Clark of Waitrose, Ltd. in the United Kingdom</a:t>
            </a:r>
          </a:p>
        </p:txBody>
      </p:sp>
      <p:pic>
        <p:nvPicPr>
          <p:cNvPr id="41988" name="Picture 4" descr="image_345"/>
          <p:cNvPicPr>
            <a:picLocks noChangeAspect="1" noChangeArrowheads="1"/>
          </p:cNvPicPr>
          <p:nvPr/>
        </p:nvPicPr>
        <p:blipFill>
          <a:blip r:embed="rId3" cstate="print"/>
          <a:srcRect/>
          <a:stretch>
            <a:fillRect/>
          </a:stretch>
        </p:blipFill>
        <p:spPr bwMode="auto">
          <a:xfrm>
            <a:off x="2667000" y="3200400"/>
            <a:ext cx="3810000" cy="2552700"/>
          </a:xfrm>
          <a:prstGeom prst="rect">
            <a:avLst/>
          </a:prstGeom>
          <a:noFill/>
          <a:ln w="38100">
            <a:solidFill>
              <a:schemeClr val="tx1"/>
            </a:solidFill>
          </a:ln>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381000"/>
            <a:ext cx="8229600" cy="1139825"/>
          </a:xfrm>
        </p:spPr>
        <p:txBody>
          <a:bodyPr/>
          <a:lstStyle/>
          <a:p>
            <a:r>
              <a:rPr lang="en-US" sz="4000" cap="small" dirty="0"/>
              <a:t>Consumers and even buyers are challenged by conflicting messages</a:t>
            </a:r>
          </a:p>
        </p:txBody>
      </p:sp>
      <p:sp>
        <p:nvSpPr>
          <p:cNvPr id="211971" name="Rectangle 3"/>
          <p:cNvSpPr>
            <a:spLocks noGrp="1" noChangeArrowheads="1"/>
          </p:cNvSpPr>
          <p:nvPr>
            <p:ph type="body" idx="1"/>
          </p:nvPr>
        </p:nvSpPr>
        <p:spPr>
          <a:xfrm>
            <a:off x="381000" y="2057400"/>
            <a:ext cx="8229600" cy="4525963"/>
          </a:xfrm>
        </p:spPr>
        <p:txBody>
          <a:bodyPr/>
          <a:lstStyle/>
          <a:p>
            <a:pPr>
              <a:lnSpc>
                <a:spcPct val="90000"/>
              </a:lnSpc>
            </a:pPr>
            <a:r>
              <a:rPr lang="en-US" sz="2600" b="1" dirty="0"/>
              <a:t>Depends on Who You Are Listening To:</a:t>
            </a:r>
          </a:p>
          <a:p>
            <a:pPr lvl="1">
              <a:lnSpc>
                <a:spcPct val="90000"/>
              </a:lnSpc>
            </a:pPr>
            <a:r>
              <a:rPr lang="en-US" sz="2600" dirty="0"/>
              <a:t>Consume more?</a:t>
            </a:r>
          </a:p>
          <a:p>
            <a:pPr lvl="1">
              <a:lnSpc>
                <a:spcPct val="90000"/>
              </a:lnSpc>
            </a:pPr>
            <a:r>
              <a:rPr lang="en-US" sz="2600" dirty="0"/>
              <a:t>Consume less?</a:t>
            </a:r>
          </a:p>
          <a:p>
            <a:pPr lvl="1">
              <a:lnSpc>
                <a:spcPct val="90000"/>
              </a:lnSpc>
            </a:pPr>
            <a:r>
              <a:rPr lang="en-US" sz="2600" dirty="0"/>
              <a:t>Only consume selected species?</a:t>
            </a:r>
          </a:p>
          <a:p>
            <a:pPr>
              <a:lnSpc>
                <a:spcPct val="90000"/>
              </a:lnSpc>
            </a:pPr>
            <a:r>
              <a:rPr lang="en-US" sz="2600" b="1" dirty="0"/>
              <a:t>Seafood sustainability:</a:t>
            </a:r>
          </a:p>
          <a:p>
            <a:pPr lvl="1">
              <a:lnSpc>
                <a:spcPct val="90000"/>
              </a:lnSpc>
            </a:pPr>
            <a:r>
              <a:rPr lang="en-US" sz="2600" dirty="0"/>
              <a:t>Less than one-half of consumers can correctly define sustainability (source:  Hale Group 2008).</a:t>
            </a:r>
          </a:p>
          <a:p>
            <a:pPr lvl="1">
              <a:lnSpc>
                <a:spcPct val="90000"/>
              </a:lnSpc>
            </a:pPr>
            <a:r>
              <a:rPr lang="en-US" sz="2600" dirty="0"/>
              <a:t>The proliferation of sustainable seafood eco-labels, endorsements and certifications has created confusion among consumers and trade.</a:t>
            </a:r>
          </a:p>
          <a:p>
            <a:pPr>
              <a:lnSpc>
                <a:spcPct val="90000"/>
              </a:lnSpc>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553200"/>
          </a:xfrm>
          <a:prstGeom prst="rect">
            <a:avLst/>
          </a:prstGeom>
          <a:solidFill>
            <a:srgbClr val="000080"/>
          </a:solidFill>
          <a:ln w="9525">
            <a:noFill/>
            <a:miter lim="800000"/>
            <a:headEnd/>
            <a:tailEnd/>
          </a:ln>
          <a:effectLst/>
        </p:spPr>
        <p:txBody>
          <a:bodyPr wrap="none" anchor="ctr"/>
          <a:lstStyle/>
          <a:p>
            <a:pPr algn="ctr"/>
            <a:endParaRPr lang="en-US" sz="2400" b="0">
              <a:solidFill>
                <a:srgbClr val="000080"/>
              </a:solidFill>
              <a:effectLst/>
              <a:latin typeface="Times New Roman" pitchFamily="18" charset="0"/>
              <a:ea typeface="ＭＳ Ｐゴシック" pitchFamily="28" charset="-128"/>
            </a:endParaRPr>
          </a:p>
        </p:txBody>
      </p:sp>
      <p:grpSp>
        <p:nvGrpSpPr>
          <p:cNvPr id="212995" name="Group 3"/>
          <p:cNvGrpSpPr>
            <a:grpSpLocks/>
          </p:cNvGrpSpPr>
          <p:nvPr/>
        </p:nvGrpSpPr>
        <p:grpSpPr bwMode="auto">
          <a:xfrm>
            <a:off x="0" y="0"/>
            <a:ext cx="9144000" cy="6553200"/>
            <a:chOff x="528" y="684"/>
            <a:chExt cx="4499" cy="2956"/>
          </a:xfrm>
        </p:grpSpPr>
        <p:sp>
          <p:nvSpPr>
            <p:cNvPr id="212996" name="Rectangle 4"/>
            <p:cNvSpPr>
              <a:spLocks noChangeArrowheads="1"/>
            </p:cNvSpPr>
            <p:nvPr/>
          </p:nvSpPr>
          <p:spPr bwMode="auto">
            <a:xfrm>
              <a:off x="528" y="684"/>
              <a:ext cx="4499" cy="2940"/>
            </a:xfrm>
            <a:prstGeom prst="rect">
              <a:avLst/>
            </a:prstGeom>
            <a:solidFill>
              <a:schemeClr val="bg2">
                <a:alpha val="70000"/>
              </a:schemeClr>
            </a:solidFill>
            <a:ln w="12700" algn="ctr">
              <a:noFill/>
              <a:miter lim="800000"/>
              <a:headEnd type="none" w="sm" len="sm"/>
              <a:tailEnd type="none" w="sm" len="sm"/>
            </a:ln>
            <a:effectLst/>
          </p:spPr>
          <p:txBody>
            <a:bodyPr wrap="none" anchor="ctr"/>
            <a:lstStyle/>
            <a:p>
              <a:endParaRPr lang="en-US"/>
            </a:p>
          </p:txBody>
        </p:sp>
        <p:graphicFrame>
          <p:nvGraphicFramePr>
            <p:cNvPr id="212997" name="Object 5"/>
            <p:cNvGraphicFramePr>
              <a:graphicFrameLocks/>
            </p:cNvGraphicFramePr>
            <p:nvPr/>
          </p:nvGraphicFramePr>
          <p:xfrm>
            <a:off x="528" y="688"/>
            <a:ext cx="4496" cy="2952"/>
          </p:xfrm>
          <a:graphic>
            <a:graphicData uri="http://schemas.openxmlformats.org/presentationml/2006/ole">
              <p:oleObj spid="_x0000_s212997" name="Worksheet" r:id="rId4" imgW="6362700" imgH="4314825" progId="Excel.Sheet.8">
                <p:embed/>
              </p:oleObj>
            </a:graphicData>
          </a:graphic>
        </p:graphicFrame>
      </p:grpSp>
      <p:sp>
        <p:nvSpPr>
          <p:cNvPr id="212998" name="Text Box 6"/>
          <p:cNvSpPr txBox="1">
            <a:spLocks noChangeArrowheads="1"/>
          </p:cNvSpPr>
          <p:nvPr/>
        </p:nvSpPr>
        <p:spPr bwMode="auto">
          <a:xfrm>
            <a:off x="0" y="6553200"/>
            <a:ext cx="4800600" cy="244475"/>
          </a:xfrm>
          <a:prstGeom prst="rect">
            <a:avLst/>
          </a:prstGeom>
          <a:noFill/>
          <a:ln w="9525">
            <a:noFill/>
            <a:miter lim="800000"/>
            <a:headEnd/>
            <a:tailEnd/>
          </a:ln>
        </p:spPr>
        <p:txBody>
          <a:bodyPr>
            <a:spAutoFit/>
          </a:bodyPr>
          <a:lstStyle/>
          <a:p>
            <a:r>
              <a:rPr lang="en-US" sz="1000" b="0">
                <a:effectLst/>
                <a:latin typeface="Arial" charset="0"/>
                <a:ea typeface="ＭＳ Ｐゴシック" pitchFamily="28" charset="-128"/>
              </a:rPr>
              <a:t>© 2008 ASMI</a:t>
            </a:r>
            <a:endParaRPr lang="en-US" sz="2400" b="0">
              <a:effectLst/>
              <a:latin typeface="Arial" charset="0"/>
              <a:ea typeface="ＭＳ Ｐゴシック" pitchFamily="28" charset="-128"/>
            </a:endParaRPr>
          </a:p>
        </p:txBody>
      </p:sp>
      <p:sp>
        <p:nvSpPr>
          <p:cNvPr id="212999" name="Text Box 7"/>
          <p:cNvSpPr txBox="1">
            <a:spLocks noChangeArrowheads="1"/>
          </p:cNvSpPr>
          <p:nvPr/>
        </p:nvSpPr>
        <p:spPr bwMode="auto">
          <a:xfrm>
            <a:off x="6172200" y="6553200"/>
            <a:ext cx="2971800" cy="304800"/>
          </a:xfrm>
          <a:prstGeom prst="rect">
            <a:avLst/>
          </a:prstGeom>
          <a:noFill/>
          <a:ln w="9525">
            <a:noFill/>
            <a:miter lim="800000"/>
            <a:headEnd/>
            <a:tailEnd/>
          </a:ln>
          <a:effectLst/>
        </p:spPr>
        <p:txBody>
          <a:bodyPr>
            <a:spAutoFit/>
          </a:bodyPr>
          <a:lstStyle/>
          <a:p>
            <a:pPr>
              <a:spcBef>
                <a:spcPct val="50000"/>
              </a:spcBef>
            </a:pPr>
            <a:r>
              <a:rPr lang="en-US" sz="1400" b="0">
                <a:effectLst/>
                <a:latin typeface="Times New Roman" pitchFamily="18" charset="0"/>
                <a:ea typeface="ＭＳ Ｐゴシック" pitchFamily="28" charset="-128"/>
              </a:rPr>
              <a:t>Slide courtesy Roger Bing, Darden Inc</a:t>
            </a:r>
            <a:endParaRPr lang="en-US" sz="2400" b="0">
              <a:effectLst/>
              <a:latin typeface="Times New Roman" pitchFamily="18" charset="0"/>
              <a:ea typeface="ＭＳ Ｐゴシック" pitchFamily="28" charset="-128"/>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ctrTitle"/>
          </p:nvPr>
        </p:nvSpPr>
        <p:spPr>
          <a:xfrm>
            <a:off x="685800" y="762000"/>
            <a:ext cx="7848600" cy="1676400"/>
          </a:xfrm>
        </p:spPr>
        <p:txBody>
          <a:bodyPr/>
          <a:lstStyle/>
          <a:p>
            <a:r>
              <a:rPr lang="en-US" sz="3600" cap="small" dirty="0"/>
              <a:t>ASMI developing Alaska Sustainability Platform for nearly </a:t>
            </a:r>
            <a:r>
              <a:rPr lang="en-US" sz="3600" cap="small" dirty="0" smtClean="0"/>
              <a:t>four years</a:t>
            </a:r>
            <a:endParaRPr lang="en-US" sz="3600" cap="small" dirty="0"/>
          </a:p>
        </p:txBody>
      </p:sp>
      <p:sp>
        <p:nvSpPr>
          <p:cNvPr id="320515" name="Rectangle 3"/>
          <p:cNvSpPr>
            <a:spLocks noGrp="1" noChangeArrowheads="1"/>
          </p:cNvSpPr>
          <p:nvPr>
            <p:ph type="subTitle" idx="1"/>
          </p:nvPr>
        </p:nvSpPr>
        <p:spPr>
          <a:xfrm>
            <a:off x="381000" y="2819400"/>
            <a:ext cx="8229600" cy="3733800"/>
          </a:xfrm>
        </p:spPr>
        <p:txBody>
          <a:bodyPr/>
          <a:lstStyle/>
          <a:p>
            <a:pPr>
              <a:buFont typeface="Wingdings" pitchFamily="2" charset="2"/>
              <a:buChar char="Ø"/>
            </a:pPr>
            <a:r>
              <a:rPr lang="en-US" dirty="0"/>
              <a:t>Document and communicate how Alaska manages its fisheries responsibly and in accordance with international guidance United Nations Food and Agriculture Organization (FAO) Code</a:t>
            </a:r>
          </a:p>
          <a:p>
            <a:pPr>
              <a:buFont typeface="Wingdings" pitchFamily="2" charset="2"/>
              <a:buChar char="Ø"/>
            </a:pPr>
            <a:r>
              <a:rPr lang="en-US" dirty="0"/>
              <a:t>FAO Code a focal point of Alaska platform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idx="4294967295"/>
          </p:nvPr>
        </p:nvSpPr>
        <p:spPr>
          <a:xfrm>
            <a:off x="762000" y="476250"/>
            <a:ext cx="7772400" cy="941388"/>
          </a:xfrm>
        </p:spPr>
        <p:txBody>
          <a:bodyPr anchorCtr="0"/>
          <a:lstStyle/>
          <a:p>
            <a:r>
              <a:rPr lang="en-US" dirty="0"/>
              <a:t> </a:t>
            </a:r>
            <a:r>
              <a:rPr lang="en-US" cap="small" dirty="0"/>
              <a:t>Alaska Platform</a:t>
            </a:r>
          </a:p>
        </p:txBody>
      </p:sp>
      <p:sp>
        <p:nvSpPr>
          <p:cNvPr id="4099" name="Rectangle 3"/>
          <p:cNvSpPr>
            <a:spLocks noGrp="1" noChangeArrowheads="1"/>
          </p:cNvSpPr>
          <p:nvPr>
            <p:ph type="subTitle" idx="4294967295"/>
          </p:nvPr>
        </p:nvSpPr>
        <p:spPr>
          <a:xfrm>
            <a:off x="0" y="1905000"/>
            <a:ext cx="9144000" cy="3962400"/>
          </a:xfrm>
        </p:spPr>
        <p:txBody>
          <a:bodyPr>
            <a:normAutofit/>
          </a:bodyPr>
          <a:lstStyle/>
          <a:p>
            <a:pPr marL="0" indent="0" algn="ctr">
              <a:lnSpc>
                <a:spcPct val="80000"/>
              </a:lnSpc>
              <a:buFont typeface="Wingdings" pitchFamily="2" charset="2"/>
              <a:buChar char="w"/>
            </a:pPr>
            <a:r>
              <a:rPr lang="en-US" sz="3000" dirty="0">
                <a:solidFill>
                  <a:srgbClr val="FFFFFF"/>
                </a:solidFill>
              </a:rPr>
              <a:t>ASMI developed numerous materials and conducted outreach to educate on Alaska fishery management system</a:t>
            </a:r>
          </a:p>
          <a:p>
            <a:pPr marL="0" indent="0" algn="ctr">
              <a:lnSpc>
                <a:spcPct val="80000"/>
              </a:lnSpc>
              <a:buFont typeface="Wingdings" pitchFamily="2" charset="2"/>
              <a:buNone/>
            </a:pPr>
            <a:endParaRPr lang="en-US" sz="3000" dirty="0">
              <a:solidFill>
                <a:srgbClr val="FFFFFF"/>
              </a:solidFill>
            </a:endParaRPr>
          </a:p>
          <a:p>
            <a:pPr marL="0" indent="0" algn="ctr">
              <a:lnSpc>
                <a:spcPct val="80000"/>
              </a:lnSpc>
              <a:buFont typeface="Wingdings" pitchFamily="2" charset="2"/>
              <a:buChar char="w"/>
            </a:pPr>
            <a:r>
              <a:rPr lang="en-US" sz="3000" dirty="0">
                <a:solidFill>
                  <a:srgbClr val="FFFFFF"/>
                </a:solidFill>
              </a:rPr>
              <a:t>Platform highlighted world recognition Alaska has received and how Alaska has been a leader</a:t>
            </a:r>
          </a:p>
          <a:p>
            <a:pPr marL="0" indent="0" algn="ctr">
              <a:lnSpc>
                <a:spcPct val="80000"/>
              </a:lnSpc>
              <a:buFont typeface="Wingdings" pitchFamily="2" charset="2"/>
              <a:buChar char="w"/>
            </a:pPr>
            <a:endParaRPr lang="en-US" sz="3000" dirty="0">
              <a:solidFill>
                <a:srgbClr val="FFFFFF"/>
              </a:solidFill>
            </a:endParaRPr>
          </a:p>
          <a:p>
            <a:pPr marL="0" indent="0" algn="ctr">
              <a:lnSpc>
                <a:spcPct val="80000"/>
              </a:lnSpc>
              <a:buFont typeface="Wingdings" pitchFamily="2" charset="2"/>
              <a:buChar char="w"/>
            </a:pPr>
            <a:r>
              <a:rPr lang="en-US" sz="3000" dirty="0">
                <a:solidFill>
                  <a:srgbClr val="FFFFFF"/>
                </a:solidFill>
              </a:rPr>
              <a:t>Platform was geared to demonstrate Alaska credentials can stand on their own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762000" y="1524000"/>
            <a:ext cx="7772400" cy="1143000"/>
          </a:xfrm>
        </p:spPr>
        <p:txBody>
          <a:bodyPr anchorCtr="0">
            <a:normAutofit fontScale="90000"/>
          </a:bodyPr>
          <a:lstStyle/>
          <a:p>
            <a:r>
              <a:rPr lang="en-US" sz="4000"/>
              <a:t> 2009 ASMI Board directed staff to evaluate certification alternatives for Alaska Platform</a:t>
            </a:r>
          </a:p>
        </p:txBody>
      </p:sp>
      <p:sp>
        <p:nvSpPr>
          <p:cNvPr id="5123" name="Rectangle 3"/>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r>
              <a:rPr lang="en-US">
                <a:solidFill>
                  <a:srgbClr val="FFFFFF"/>
                </a:solidFill>
              </a:rPr>
              <a:t>Why?  Industry and Trade asked for an inexpensive 3</a:t>
            </a:r>
            <a:r>
              <a:rPr lang="en-US" baseline="30000">
                <a:solidFill>
                  <a:srgbClr val="FFFFFF"/>
                </a:solidFill>
              </a:rPr>
              <a:t>rd</a:t>
            </a:r>
            <a:r>
              <a:rPr lang="en-US">
                <a:solidFill>
                  <a:srgbClr val="FFFFFF"/>
                </a:solidFill>
              </a:rPr>
              <a:t> party alternative to eco-logos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cap="small" dirty="0"/>
              <a:t>Customer Advisory Panel</a:t>
            </a:r>
          </a:p>
        </p:txBody>
      </p:sp>
      <p:sp>
        <p:nvSpPr>
          <p:cNvPr id="204803" name="Rectangle 3"/>
          <p:cNvSpPr>
            <a:spLocks noGrp="1" noChangeArrowheads="1"/>
          </p:cNvSpPr>
          <p:nvPr>
            <p:ph type="body" idx="1"/>
          </p:nvPr>
        </p:nvSpPr>
        <p:spPr/>
        <p:txBody>
          <a:bodyPr/>
          <a:lstStyle/>
          <a:p>
            <a:pPr>
              <a:lnSpc>
                <a:spcPct val="90000"/>
              </a:lnSpc>
            </a:pPr>
            <a:r>
              <a:rPr lang="en-US"/>
              <a:t>Kroger (US)</a:t>
            </a:r>
          </a:p>
          <a:p>
            <a:pPr>
              <a:lnSpc>
                <a:spcPct val="90000"/>
              </a:lnSpc>
            </a:pPr>
            <a:r>
              <a:rPr lang="en-US"/>
              <a:t>Dardens (US)</a:t>
            </a:r>
          </a:p>
          <a:p>
            <a:pPr>
              <a:lnSpc>
                <a:spcPct val="90000"/>
              </a:lnSpc>
            </a:pPr>
            <a:r>
              <a:rPr lang="en-US"/>
              <a:t>Sysco (US)</a:t>
            </a:r>
          </a:p>
          <a:p>
            <a:pPr>
              <a:lnSpc>
                <a:spcPct val="90000"/>
              </a:lnSpc>
            </a:pPr>
            <a:r>
              <a:rPr lang="en-US"/>
              <a:t>Harris-Teeter (US)</a:t>
            </a:r>
          </a:p>
          <a:p>
            <a:pPr>
              <a:lnSpc>
                <a:spcPct val="90000"/>
              </a:lnSpc>
            </a:pPr>
            <a:r>
              <a:rPr lang="en-US"/>
              <a:t>Birds-eye Igloo, EU</a:t>
            </a:r>
          </a:p>
          <a:p>
            <a:pPr>
              <a:lnSpc>
                <a:spcPct val="90000"/>
              </a:lnSpc>
            </a:pPr>
            <a:r>
              <a:rPr lang="en-US"/>
              <a:t>Waitrose, UK</a:t>
            </a:r>
          </a:p>
          <a:p>
            <a:pPr>
              <a:lnSpc>
                <a:spcPct val="90000"/>
              </a:lnSpc>
            </a:pPr>
            <a:r>
              <a:rPr lang="en-US"/>
              <a:t>Pan Fish Company (China)</a:t>
            </a:r>
          </a:p>
          <a:p>
            <a:pPr>
              <a:lnSpc>
                <a:spcPct val="90000"/>
              </a:lnSpc>
            </a:pPr>
            <a:r>
              <a:rPr lang="en-US"/>
              <a:t>Kibun Foods (Japan)</a:t>
            </a:r>
          </a:p>
          <a:p>
            <a:pPr>
              <a:lnSpc>
                <a:spcPct val="90000"/>
              </a:lnSpc>
            </a:pPr>
            <a:endParaRPr lang="en-US"/>
          </a:p>
          <a:p>
            <a:pPr>
              <a:lnSpc>
                <a:spcPct val="90000"/>
              </a:lnSpc>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762000" y="762000"/>
            <a:ext cx="7772400" cy="1143000"/>
          </a:xfrm>
        </p:spPr>
        <p:txBody>
          <a:bodyPr anchorCtr="0">
            <a:normAutofit fontScale="90000"/>
          </a:bodyPr>
          <a:lstStyle/>
          <a:p>
            <a:r>
              <a:rPr lang="en-US" sz="4000"/>
              <a:t> Selected: </a:t>
            </a:r>
            <a:br>
              <a:rPr lang="en-US" sz="4000"/>
            </a:br>
            <a:r>
              <a:rPr lang="en-US" sz="4000"/>
              <a:t>Global Trust Certification Ltd</a:t>
            </a:r>
          </a:p>
        </p:txBody>
      </p:sp>
      <p:sp>
        <p:nvSpPr>
          <p:cNvPr id="7171" name="Rectangle 3"/>
          <p:cNvSpPr>
            <a:spLocks noGrp="1" noChangeArrowheads="1"/>
          </p:cNvSpPr>
          <p:nvPr>
            <p:ph type="subTitle" idx="4294967295"/>
          </p:nvPr>
        </p:nvSpPr>
        <p:spPr>
          <a:xfrm>
            <a:off x="1371600" y="3124200"/>
            <a:ext cx="6400800" cy="1751013"/>
          </a:xfrm>
        </p:spPr>
        <p:txBody>
          <a:bodyPr>
            <a:normAutofit/>
          </a:bodyPr>
          <a:lstStyle/>
          <a:p>
            <a:pPr marL="0" indent="0" algn="ctr">
              <a:buFont typeface="Wingdings" pitchFamily="2" charset="2"/>
              <a:buNone/>
            </a:pPr>
            <a:r>
              <a:rPr lang="en-US">
                <a:solidFill>
                  <a:srgbClr val="FFFFFF"/>
                </a:solidFill>
              </a:rPr>
              <a:t>Global Trust recognized and experienced in fisheries certification and seafood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280988"/>
            <a:ext cx="3733800" cy="1166812"/>
          </a:xfrm>
        </p:spPr>
        <p:txBody>
          <a:bodyPr/>
          <a:lstStyle/>
          <a:p>
            <a:pPr algn="l"/>
            <a:r>
              <a:rPr lang="en-US" b="1" dirty="0">
                <a:latin typeface="Century Gothic" pitchFamily="34" charset="0"/>
              </a:rPr>
              <a:t>ASMI is….</a:t>
            </a:r>
          </a:p>
        </p:txBody>
      </p:sp>
      <p:sp>
        <p:nvSpPr>
          <p:cNvPr id="36867" name="Rectangle 3"/>
          <p:cNvSpPr>
            <a:spLocks noGrp="1" noChangeArrowheads="1"/>
          </p:cNvSpPr>
          <p:nvPr>
            <p:ph type="body" sz="half" idx="1"/>
          </p:nvPr>
        </p:nvSpPr>
        <p:spPr>
          <a:xfrm>
            <a:off x="685800" y="1752600"/>
            <a:ext cx="4572000" cy="4724400"/>
          </a:xfrm>
        </p:spPr>
        <p:txBody>
          <a:bodyPr/>
          <a:lstStyle/>
          <a:p>
            <a:r>
              <a:rPr lang="en-US" sz="2400" b="1" dirty="0" smtClean="0">
                <a:latin typeface="Century Gothic" pitchFamily="34" charset="0"/>
              </a:rPr>
              <a:t>State of Alaska corporation</a:t>
            </a:r>
          </a:p>
          <a:p>
            <a:pPr>
              <a:buNone/>
            </a:pPr>
            <a:r>
              <a:rPr lang="en-US" sz="2400" b="1" dirty="0" smtClean="0">
                <a:latin typeface="Century Gothic" pitchFamily="34" charset="0"/>
              </a:rPr>
              <a:t> </a:t>
            </a:r>
          </a:p>
          <a:p>
            <a:r>
              <a:rPr lang="en-US" sz="2400" b="1" dirty="0" smtClean="0">
                <a:latin typeface="Century Gothic" pitchFamily="34" charset="0"/>
              </a:rPr>
              <a:t>a </a:t>
            </a:r>
            <a:r>
              <a:rPr lang="en-US" sz="2400" b="1" dirty="0">
                <a:latin typeface="Century Gothic" pitchFamily="34" charset="0"/>
              </a:rPr>
              <a:t>partnership</a:t>
            </a:r>
            <a:r>
              <a:rPr lang="en-US" sz="2400" dirty="0">
                <a:latin typeface="Century Gothic" pitchFamily="34" charset="0"/>
              </a:rPr>
              <a:t> of public and private sectors to foster economic </a:t>
            </a:r>
            <a:r>
              <a:rPr lang="en-US" sz="2400" dirty="0" smtClean="0">
                <a:latin typeface="Century Gothic" pitchFamily="34" charset="0"/>
              </a:rPr>
              <a:t>development</a:t>
            </a:r>
          </a:p>
          <a:p>
            <a:pPr>
              <a:buNone/>
            </a:pPr>
            <a:endParaRPr lang="en-US" sz="2400" dirty="0">
              <a:latin typeface="Century Gothic" pitchFamily="34" charset="0"/>
            </a:endParaRPr>
          </a:p>
          <a:p>
            <a:r>
              <a:rPr lang="en-US" sz="2400" b="1" dirty="0">
                <a:latin typeface="Century Gothic" pitchFamily="34" charset="0"/>
              </a:rPr>
              <a:t>guided by Governor-appointed Board</a:t>
            </a:r>
            <a:r>
              <a:rPr lang="en-US" sz="2400" dirty="0">
                <a:latin typeface="Century Gothic" pitchFamily="34" charset="0"/>
              </a:rPr>
              <a:t> </a:t>
            </a:r>
            <a:r>
              <a:rPr lang="en-US" sz="2400" b="1" dirty="0">
                <a:latin typeface="Century Gothic" pitchFamily="34" charset="0"/>
              </a:rPr>
              <a:t>of Directors</a:t>
            </a:r>
            <a:r>
              <a:rPr lang="en-US" sz="2400" dirty="0">
                <a:latin typeface="Century Gothic" pitchFamily="34" charset="0"/>
              </a:rPr>
              <a:t>: five processors, two commercial harvesters</a:t>
            </a:r>
          </a:p>
          <a:p>
            <a:endParaRPr lang="en-US" sz="2400" dirty="0">
              <a:latin typeface="Century Gothic" pitchFamily="34" charset="0"/>
            </a:endParaRPr>
          </a:p>
        </p:txBody>
      </p:sp>
      <p:pic>
        <p:nvPicPr>
          <p:cNvPr id="36869" name="Picture 5" descr="Sust Banner - Scenic Shot"/>
          <p:cNvPicPr>
            <a:picLocks noChangeAspect="1" noChangeArrowheads="1"/>
          </p:cNvPicPr>
          <p:nvPr/>
        </p:nvPicPr>
        <p:blipFill>
          <a:blip r:embed="rId3" cstate="print"/>
          <a:srcRect/>
          <a:stretch>
            <a:fillRect/>
          </a:stretch>
        </p:blipFill>
        <p:spPr bwMode="auto">
          <a:xfrm>
            <a:off x="5715000" y="152400"/>
            <a:ext cx="2950633" cy="64770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ctrTitle" idx="4294967295"/>
          </p:nvPr>
        </p:nvSpPr>
        <p:spPr>
          <a:xfrm>
            <a:off x="762000" y="414338"/>
            <a:ext cx="7772400" cy="939800"/>
          </a:xfrm>
        </p:spPr>
        <p:txBody>
          <a:bodyPr anchorCtr="0"/>
          <a:lstStyle/>
          <a:p>
            <a:r>
              <a:rPr lang="en-US" dirty="0"/>
              <a:t> </a:t>
            </a:r>
            <a:r>
              <a:rPr lang="en-US" cap="small" dirty="0"/>
              <a:t>Provides Assurance</a:t>
            </a:r>
          </a:p>
        </p:txBody>
      </p:sp>
      <p:sp>
        <p:nvSpPr>
          <p:cNvPr id="9219" name="Rectangle 3"/>
          <p:cNvSpPr>
            <a:spLocks noGrp="1" noChangeArrowheads="1"/>
          </p:cNvSpPr>
          <p:nvPr>
            <p:ph type="subTitle" idx="4294967295"/>
          </p:nvPr>
        </p:nvSpPr>
        <p:spPr>
          <a:xfrm>
            <a:off x="304800" y="1981200"/>
            <a:ext cx="8534400" cy="3505200"/>
          </a:xfrm>
        </p:spPr>
        <p:txBody>
          <a:bodyPr>
            <a:normAutofit/>
          </a:bodyPr>
          <a:lstStyle/>
          <a:p>
            <a:pPr marL="0" indent="0" algn="ctr">
              <a:lnSpc>
                <a:spcPct val="90000"/>
              </a:lnSpc>
              <a:buFont typeface="Wingdings" pitchFamily="2" charset="2"/>
              <a:buChar char="w"/>
            </a:pPr>
            <a:r>
              <a:rPr lang="en-US" dirty="0">
                <a:solidFill>
                  <a:srgbClr val="FFFFFF"/>
                </a:solidFill>
              </a:rPr>
              <a:t>Independent certification provides further assurance to customers and markets that require 3rd party verification</a:t>
            </a:r>
          </a:p>
          <a:p>
            <a:pPr marL="0" indent="0" algn="ctr">
              <a:lnSpc>
                <a:spcPct val="90000"/>
              </a:lnSpc>
              <a:buFont typeface="Wingdings" pitchFamily="2" charset="2"/>
              <a:buNone/>
            </a:pPr>
            <a:endParaRPr lang="en-US" dirty="0">
              <a:solidFill>
                <a:srgbClr val="FFFFFF"/>
              </a:solidFill>
            </a:endParaRPr>
          </a:p>
          <a:p>
            <a:pPr marL="0" indent="0" algn="ctr">
              <a:lnSpc>
                <a:spcPct val="90000"/>
              </a:lnSpc>
              <a:buFont typeface="Wingdings" pitchFamily="2" charset="2"/>
              <a:buChar char="w"/>
            </a:pPr>
            <a:r>
              <a:rPr lang="en-US" dirty="0">
                <a:solidFill>
                  <a:srgbClr val="FFFFFF"/>
                </a:solidFill>
              </a:rPr>
              <a:t> Through this program we provide the means to demonstrate Alaska origin means sound fishery management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idx="4294967295"/>
          </p:nvPr>
        </p:nvSpPr>
        <p:spPr>
          <a:xfrm>
            <a:off x="762000" y="609600"/>
            <a:ext cx="7772400" cy="1143000"/>
          </a:xfrm>
        </p:spPr>
        <p:txBody>
          <a:bodyPr anchorCtr="0"/>
          <a:lstStyle/>
          <a:p>
            <a:r>
              <a:rPr lang="en-US" dirty="0"/>
              <a:t> </a:t>
            </a:r>
            <a:r>
              <a:rPr lang="en-US" cap="small" dirty="0"/>
              <a:t>ASMI funded certification</a:t>
            </a:r>
          </a:p>
        </p:txBody>
      </p:sp>
      <p:sp>
        <p:nvSpPr>
          <p:cNvPr id="10243" name="Rectangle 3"/>
          <p:cNvSpPr>
            <a:spLocks noGrp="1" noChangeArrowheads="1"/>
          </p:cNvSpPr>
          <p:nvPr>
            <p:ph type="subTitle" idx="4294967295"/>
          </p:nvPr>
        </p:nvSpPr>
        <p:spPr>
          <a:xfrm>
            <a:off x="304800" y="2362200"/>
            <a:ext cx="8382000" cy="2743200"/>
          </a:xfrm>
        </p:spPr>
        <p:txBody>
          <a:bodyPr>
            <a:normAutofit/>
          </a:bodyPr>
          <a:lstStyle/>
          <a:p>
            <a:pPr marL="0" indent="0" algn="ctr">
              <a:lnSpc>
                <a:spcPct val="80000"/>
              </a:lnSpc>
              <a:buFont typeface="Wingdings" pitchFamily="2" charset="2"/>
              <a:buChar char="w"/>
            </a:pPr>
            <a:r>
              <a:rPr lang="en-US" sz="3000">
                <a:solidFill>
                  <a:srgbClr val="FFFFFF"/>
                </a:solidFill>
              </a:rPr>
              <a:t>Model will not entail logo licensing costs</a:t>
            </a:r>
          </a:p>
          <a:p>
            <a:pPr marL="0" indent="0" algn="ctr">
              <a:lnSpc>
                <a:spcPct val="80000"/>
              </a:lnSpc>
              <a:buFont typeface="Wingdings" pitchFamily="2" charset="2"/>
              <a:buNone/>
            </a:pPr>
            <a:endParaRPr lang="en-US" sz="3000">
              <a:solidFill>
                <a:srgbClr val="FFFFFF"/>
              </a:solidFill>
            </a:endParaRPr>
          </a:p>
          <a:p>
            <a:pPr marL="0" indent="0" algn="ctr">
              <a:lnSpc>
                <a:spcPct val="80000"/>
              </a:lnSpc>
              <a:buFont typeface="Wingdings" pitchFamily="2" charset="2"/>
              <a:buChar char="w"/>
            </a:pPr>
            <a:r>
              <a:rPr lang="en-US" sz="3000">
                <a:solidFill>
                  <a:srgbClr val="FFFFFF"/>
                </a:solidFill>
              </a:rPr>
              <a:t>Program is separate from and does not impact other logo schemes </a:t>
            </a:r>
          </a:p>
          <a:p>
            <a:pPr marL="0" indent="0" algn="ctr">
              <a:lnSpc>
                <a:spcPct val="80000"/>
              </a:lnSpc>
              <a:buFont typeface="Wingdings" pitchFamily="2" charset="2"/>
              <a:buChar char="w"/>
            </a:pPr>
            <a:endParaRPr lang="en-US" sz="3000">
              <a:solidFill>
                <a:srgbClr val="FFFFFF"/>
              </a:solidFill>
            </a:endParaRPr>
          </a:p>
          <a:p>
            <a:pPr marL="0" indent="0" algn="ctr">
              <a:lnSpc>
                <a:spcPct val="80000"/>
              </a:lnSpc>
              <a:buFont typeface="Wingdings" pitchFamily="2" charset="2"/>
              <a:buChar char="w"/>
            </a:pPr>
            <a:r>
              <a:rPr lang="en-US" sz="3000">
                <a:solidFill>
                  <a:srgbClr val="FFFFFF"/>
                </a:solidFill>
              </a:rPr>
              <a:t>Provides alternative to eco-label programs</a:t>
            </a:r>
          </a:p>
          <a:p>
            <a:pPr marL="0" indent="0" algn="ctr">
              <a:lnSpc>
                <a:spcPct val="80000"/>
              </a:lnSpc>
              <a:buFont typeface="Wingdings" pitchFamily="2" charset="2"/>
              <a:buNone/>
            </a:pPr>
            <a:endParaRPr lang="en-US" sz="3000">
              <a:solidFill>
                <a:srgbClr val="FFFFFF"/>
              </a:solidFill>
            </a:endParaRPr>
          </a:p>
          <a:p>
            <a:pPr marL="0" indent="0" algn="ctr">
              <a:lnSpc>
                <a:spcPct val="80000"/>
              </a:lnSpc>
              <a:buFont typeface="Wingdings" pitchFamily="2" charset="2"/>
              <a:buNone/>
            </a:pPr>
            <a:endParaRPr lang="en-US" sz="300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685800" y="152400"/>
            <a:ext cx="7772400" cy="1143000"/>
          </a:xfrm>
        </p:spPr>
        <p:txBody>
          <a:bodyPr anchorCtr="0">
            <a:normAutofit/>
          </a:bodyPr>
          <a:lstStyle/>
          <a:p>
            <a:r>
              <a:rPr lang="en-US" sz="3200" cap="small" dirty="0" smtClean="0"/>
              <a:t>NOT </a:t>
            </a:r>
            <a:r>
              <a:rPr lang="en-US" sz="3200" cap="small" dirty="0"/>
              <a:t>a consumer facing logo scheme</a:t>
            </a:r>
          </a:p>
        </p:txBody>
      </p:sp>
      <p:sp>
        <p:nvSpPr>
          <p:cNvPr id="11267" name="Rectangle 3"/>
          <p:cNvSpPr>
            <a:spLocks noGrp="1" noChangeArrowheads="1"/>
          </p:cNvSpPr>
          <p:nvPr>
            <p:ph type="subTitle" idx="4294967295"/>
          </p:nvPr>
        </p:nvSpPr>
        <p:spPr>
          <a:xfrm>
            <a:off x="0" y="1524000"/>
            <a:ext cx="9144000" cy="4495800"/>
          </a:xfrm>
        </p:spPr>
        <p:txBody>
          <a:bodyPr>
            <a:normAutofit/>
          </a:bodyPr>
          <a:lstStyle/>
          <a:p>
            <a:pPr marL="0" indent="0" algn="ctr">
              <a:lnSpc>
                <a:spcPct val="90000"/>
              </a:lnSpc>
              <a:buFont typeface="Wingdings" pitchFamily="2" charset="2"/>
              <a:buNone/>
            </a:pPr>
            <a:endParaRPr lang="en-US" sz="2400">
              <a:solidFill>
                <a:srgbClr val="FFFFFF"/>
              </a:solidFill>
            </a:endParaRPr>
          </a:p>
          <a:p>
            <a:pPr marL="0" indent="0" algn="ctr">
              <a:lnSpc>
                <a:spcPct val="90000"/>
              </a:lnSpc>
              <a:buFont typeface="Wingdings" pitchFamily="2" charset="2"/>
              <a:buChar char="w"/>
            </a:pPr>
            <a:r>
              <a:rPr lang="en-US" sz="2400">
                <a:solidFill>
                  <a:srgbClr val="FFFFFF"/>
                </a:solidFill>
              </a:rPr>
              <a:t>Communication mark and messaging left to stakeholders</a:t>
            </a:r>
          </a:p>
          <a:p>
            <a:pPr marL="0" indent="0" algn="ctr">
              <a:lnSpc>
                <a:spcPct val="90000"/>
              </a:lnSpc>
              <a:buFont typeface="Wingdings" pitchFamily="2" charset="2"/>
              <a:buChar char="w"/>
            </a:pPr>
            <a:endParaRPr lang="en-US" sz="2400">
              <a:solidFill>
                <a:srgbClr val="FFFFFF"/>
              </a:solidFill>
            </a:endParaRPr>
          </a:p>
          <a:p>
            <a:pPr marL="0" indent="0" algn="ctr">
              <a:lnSpc>
                <a:spcPct val="90000"/>
              </a:lnSpc>
              <a:buFont typeface="Wingdings" pitchFamily="2" charset="2"/>
              <a:buNone/>
            </a:pPr>
            <a:r>
              <a:rPr lang="en-US" sz="2400">
                <a:solidFill>
                  <a:srgbClr val="FFFFFF"/>
                </a:solidFill>
              </a:rPr>
              <a:t>ASMI logo as origin indicator (Alaska) available free to users of Alaska product-now backed by 3rd party certification</a:t>
            </a:r>
          </a:p>
          <a:p>
            <a:pPr marL="0" indent="0" algn="ctr">
              <a:lnSpc>
                <a:spcPct val="90000"/>
              </a:lnSpc>
              <a:buFont typeface="Wingdings" pitchFamily="2" charset="2"/>
              <a:buChar char="w"/>
            </a:pPr>
            <a:endParaRPr lang="en-US" sz="2400">
              <a:solidFill>
                <a:srgbClr val="FFFFFF"/>
              </a:solidFill>
            </a:endParaRPr>
          </a:p>
          <a:p>
            <a:pPr marL="0" indent="0" algn="ctr">
              <a:lnSpc>
                <a:spcPct val="90000"/>
              </a:lnSpc>
              <a:buFont typeface="Wingdings" pitchFamily="2" charset="2"/>
              <a:buChar char="w"/>
            </a:pPr>
            <a:endParaRPr lang="en-US" sz="2400">
              <a:solidFill>
                <a:srgbClr val="FFFFFF"/>
              </a:solidFill>
            </a:endParaRPr>
          </a:p>
          <a:p>
            <a:pPr marL="0" indent="0" algn="ctr">
              <a:lnSpc>
                <a:spcPct val="90000"/>
              </a:lnSpc>
              <a:buFont typeface="Wingdings" pitchFamily="2" charset="2"/>
              <a:buChar char="w"/>
            </a:pPr>
            <a:r>
              <a:rPr lang="en-US" sz="2400">
                <a:solidFill>
                  <a:srgbClr val="FFFFFF"/>
                </a:solidFill>
              </a:rPr>
              <a:t>Emphasis is on certification of fishery management rather than on the logo</a:t>
            </a:r>
          </a:p>
          <a:p>
            <a:pPr marL="0" indent="0" algn="ctr">
              <a:lnSpc>
                <a:spcPct val="90000"/>
              </a:lnSpc>
              <a:buFont typeface="Wingdings" pitchFamily="2" charset="2"/>
              <a:buNone/>
            </a:pPr>
            <a:endParaRPr lang="en-US" sz="2400">
              <a:solidFill>
                <a:srgbClr val="FFFFFF"/>
              </a:solidFill>
            </a:endParaRPr>
          </a:p>
          <a:p>
            <a:pPr marL="0" indent="0" algn="ctr">
              <a:lnSpc>
                <a:spcPct val="90000"/>
              </a:lnSpc>
              <a:buFont typeface="Wingdings" pitchFamily="2" charset="2"/>
              <a:buNone/>
            </a:pPr>
            <a:r>
              <a:rPr lang="en-US" sz="2400">
                <a:solidFill>
                  <a:srgbClr val="FFFFFF"/>
                </a:solidFill>
              </a:rPr>
              <a:t>Alaska model similar in concept to Icelandic approach</a:t>
            </a:r>
            <a:endParaRPr lang="en-US" sz="2800">
              <a:solidFill>
                <a:srgbClr val="FFFFFF"/>
              </a:solidFill>
            </a:endParaRPr>
          </a:p>
          <a:p>
            <a:pPr marL="0" indent="0" algn="ctr">
              <a:lnSpc>
                <a:spcPct val="90000"/>
              </a:lnSpc>
              <a:buFont typeface="Wingdings" pitchFamily="2" charset="2"/>
              <a:buChar char="w"/>
            </a:pPr>
            <a:endParaRPr lang="en-US" sz="2800">
              <a:solidFill>
                <a:srgbClr val="FFFFFF"/>
              </a:solidFill>
            </a:endParaRPr>
          </a:p>
          <a:p>
            <a:pPr marL="0" indent="0" algn="ctr">
              <a:lnSpc>
                <a:spcPct val="90000"/>
              </a:lnSpc>
              <a:buFont typeface="Wingdings" pitchFamily="2" charset="2"/>
              <a:buNone/>
            </a:pPr>
            <a:endParaRPr lang="en-US" sz="280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idx="4294967295"/>
          </p:nvPr>
        </p:nvSpPr>
        <p:spPr>
          <a:xfrm>
            <a:off x="685800" y="350838"/>
            <a:ext cx="7772400" cy="941387"/>
          </a:xfrm>
        </p:spPr>
        <p:txBody>
          <a:bodyPr anchorCtr="0"/>
          <a:lstStyle/>
          <a:p>
            <a:r>
              <a:rPr lang="en-US" cap="small" dirty="0"/>
              <a:t> </a:t>
            </a:r>
            <a:r>
              <a:rPr lang="en-US" sz="3200" cap="small" dirty="0"/>
              <a:t>Bottom Line Upon Completion</a:t>
            </a:r>
            <a:r>
              <a:rPr lang="en-US" cap="small" dirty="0"/>
              <a:t>:</a:t>
            </a:r>
          </a:p>
        </p:txBody>
      </p:sp>
      <p:sp>
        <p:nvSpPr>
          <p:cNvPr id="8195" name="Rectangle 3"/>
          <p:cNvSpPr>
            <a:spLocks noGrp="1" noChangeArrowheads="1"/>
          </p:cNvSpPr>
          <p:nvPr>
            <p:ph type="subTitle" idx="4294967295"/>
          </p:nvPr>
        </p:nvSpPr>
        <p:spPr>
          <a:xfrm>
            <a:off x="304800" y="1752600"/>
            <a:ext cx="8610600" cy="3581400"/>
          </a:xfrm>
        </p:spPr>
        <p:txBody>
          <a:bodyPr>
            <a:normAutofit lnSpcReduction="10000"/>
          </a:bodyPr>
          <a:lstStyle/>
          <a:p>
            <a:pPr marL="0" indent="0" algn="ctr">
              <a:buFont typeface="Wingdings" pitchFamily="2" charset="2"/>
              <a:buChar char="w"/>
            </a:pPr>
            <a:r>
              <a:rPr lang="en-US" sz="3000">
                <a:solidFill>
                  <a:srgbClr val="FFFFFF"/>
                </a:solidFill>
              </a:rPr>
              <a:t> Fishery management of major Alaska fisheries will be independently verified against the most widely recognized principles and criteria of responsible fisheries management = FAO Code of Conduct for RFM</a:t>
            </a:r>
          </a:p>
          <a:p>
            <a:pPr marL="0" indent="0" algn="ctr">
              <a:buFont typeface="Wingdings" pitchFamily="2" charset="2"/>
              <a:buNone/>
            </a:pPr>
            <a:endParaRPr lang="en-US" sz="3000">
              <a:solidFill>
                <a:srgbClr val="FFFFFF"/>
              </a:solidFill>
            </a:endParaRPr>
          </a:p>
          <a:p>
            <a:pPr marL="0" indent="0" algn="ctr">
              <a:buFont typeface="Wingdings" pitchFamily="2" charset="2"/>
              <a:buChar char="w"/>
            </a:pPr>
            <a:r>
              <a:rPr lang="en-US" sz="3000">
                <a:solidFill>
                  <a:srgbClr val="FFFFFF"/>
                </a:solidFill>
              </a:rPr>
              <a:t>Expect first fisheries through the certification program by this time next year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5" descr="Sustain_cover_resized"/>
          <p:cNvPicPr>
            <a:picLocks noChangeAspect="1" noChangeArrowheads="1"/>
          </p:cNvPicPr>
          <p:nvPr/>
        </p:nvPicPr>
        <p:blipFill>
          <a:blip r:embed="rId3" cstate="print"/>
          <a:srcRect t="2942"/>
          <a:stretch>
            <a:fillRect/>
          </a:stretch>
        </p:blipFill>
        <p:spPr bwMode="auto">
          <a:xfrm>
            <a:off x="1588" y="0"/>
            <a:ext cx="9142412" cy="6858000"/>
          </a:xfrm>
          <a:prstGeom prst="rect">
            <a:avLst/>
          </a:prstGeom>
          <a:noFill/>
          <a:ln w="9525">
            <a:noFill/>
            <a:miter lim="800000"/>
            <a:headEnd/>
            <a:tailEnd/>
          </a:ln>
        </p:spPr>
      </p:pic>
      <p:sp>
        <p:nvSpPr>
          <p:cNvPr id="283651" name="Rectangle 3"/>
          <p:cNvSpPr>
            <a:spLocks noChangeArrowheads="1"/>
          </p:cNvSpPr>
          <p:nvPr/>
        </p:nvSpPr>
        <p:spPr bwMode="auto">
          <a:xfrm>
            <a:off x="381000" y="1524000"/>
            <a:ext cx="8382000" cy="4876800"/>
          </a:xfrm>
          <a:prstGeom prst="rect">
            <a:avLst/>
          </a:prstGeom>
          <a:noFill/>
          <a:ln w="9525">
            <a:noFill/>
            <a:miter lim="800000"/>
            <a:headEnd/>
            <a:tailEnd/>
          </a:ln>
          <a:effectLst>
            <a:outerShdw dist="35921" dir="2700000" algn="ctr" rotWithShape="0">
              <a:srgbClr val="808080"/>
            </a:outerShdw>
          </a:effectLst>
        </p:spPr>
        <p:txBody>
          <a:bodyPr wrap="none" anchor="ctr"/>
          <a:lstStyle/>
          <a:p>
            <a:endParaRPr lang="en-US"/>
          </a:p>
        </p:txBody>
      </p:sp>
      <p:sp>
        <p:nvSpPr>
          <p:cNvPr id="283652" name="Rectangle 10"/>
          <p:cNvSpPr>
            <a:spLocks noChangeArrowheads="1"/>
          </p:cNvSpPr>
          <p:nvPr/>
        </p:nvSpPr>
        <p:spPr bwMode="auto">
          <a:xfrm>
            <a:off x="3657600" y="1905000"/>
            <a:ext cx="4953000" cy="4267200"/>
          </a:xfrm>
          <a:prstGeom prst="rect">
            <a:avLst/>
          </a:prstGeom>
          <a:noFill/>
          <a:ln w="9525">
            <a:noFill/>
            <a:miter lim="800000"/>
            <a:headEnd/>
            <a:tailEnd/>
          </a:ln>
        </p:spPr>
        <p:txBody>
          <a:bodyPr/>
          <a:lstStyle/>
          <a:p>
            <a:pPr marL="342900" indent="-342900" eaLnBrk="1" hangingPunct="1">
              <a:spcBef>
                <a:spcPct val="20000"/>
              </a:spcBef>
              <a:buClr>
                <a:schemeClr val="hlink"/>
              </a:buClr>
              <a:buSzPct val="80000"/>
              <a:buFont typeface="Wingdings" pitchFamily="2" charset="2"/>
              <a:buChar char="Ø"/>
            </a:pPr>
            <a:r>
              <a:rPr lang="en-US" sz="3200" b="0">
                <a:effectLst>
                  <a:outerShdw blurRad="38100" dist="38100" dir="2700000" algn="tl">
                    <a:srgbClr val="000000"/>
                  </a:outerShdw>
                </a:effectLst>
                <a:latin typeface="Arial" charset="0"/>
              </a:rPr>
              <a:t>International authority on food production</a:t>
            </a:r>
          </a:p>
          <a:p>
            <a:pPr marL="342900" indent="-342900" eaLnBrk="1" hangingPunct="1">
              <a:spcBef>
                <a:spcPct val="20000"/>
              </a:spcBef>
              <a:buClr>
                <a:schemeClr val="hlink"/>
              </a:buClr>
              <a:buSzPct val="80000"/>
              <a:buFont typeface="Wingdings" pitchFamily="2" charset="2"/>
              <a:buChar char="Ø"/>
            </a:pPr>
            <a:r>
              <a:rPr lang="en-US" sz="3200" b="0">
                <a:effectLst>
                  <a:outerShdw blurRad="38100" dist="38100" dir="2700000" algn="tl">
                    <a:srgbClr val="000000"/>
                  </a:outerShdw>
                </a:effectLst>
                <a:latin typeface="Arial" charset="0"/>
              </a:rPr>
              <a:t>Neutral forum</a:t>
            </a:r>
          </a:p>
          <a:p>
            <a:pPr marL="342900" indent="-342900" eaLnBrk="1" hangingPunct="1">
              <a:spcBef>
                <a:spcPct val="20000"/>
              </a:spcBef>
              <a:buClr>
                <a:schemeClr val="hlink"/>
              </a:buClr>
              <a:buSzPct val="80000"/>
              <a:buFont typeface="Wingdings" pitchFamily="2" charset="2"/>
              <a:buChar char="Ø"/>
            </a:pPr>
            <a:r>
              <a:rPr lang="en-US" sz="3200" b="0">
                <a:effectLst>
                  <a:outerShdw blurRad="38100" dist="38100" dir="2700000" algn="tl">
                    <a:srgbClr val="000000"/>
                  </a:outerShdw>
                </a:effectLst>
                <a:latin typeface="Arial" charset="0"/>
              </a:rPr>
              <a:t>Not agenda driven</a:t>
            </a:r>
          </a:p>
          <a:p>
            <a:pPr marL="342900" indent="-342900" eaLnBrk="1" hangingPunct="1">
              <a:spcBef>
                <a:spcPct val="20000"/>
              </a:spcBef>
              <a:buClr>
                <a:schemeClr val="hlink"/>
              </a:buClr>
              <a:buSzPct val="80000"/>
              <a:buFont typeface="Wingdings" pitchFamily="2" charset="2"/>
              <a:buChar char="Ø"/>
            </a:pPr>
            <a:r>
              <a:rPr lang="en-US" sz="3200" b="0">
                <a:effectLst>
                  <a:outerShdw blurRad="38100" dist="38100" dir="2700000" algn="tl">
                    <a:srgbClr val="000000"/>
                  </a:outerShdw>
                </a:effectLst>
                <a:latin typeface="Arial" charset="0"/>
              </a:rPr>
              <a:t>Comprehensive principles, criteria and methods</a:t>
            </a:r>
          </a:p>
          <a:p>
            <a:pPr marL="342900" indent="-342900" eaLnBrk="1" hangingPunct="1">
              <a:spcBef>
                <a:spcPct val="20000"/>
              </a:spcBef>
              <a:buClr>
                <a:schemeClr val="hlink"/>
              </a:buClr>
              <a:buSzPct val="80000"/>
              <a:buFont typeface="Wingdings" pitchFamily="2" charset="2"/>
              <a:buChar char="Ø"/>
            </a:pPr>
            <a:r>
              <a:rPr lang="en-US" sz="3200" b="0">
                <a:effectLst>
                  <a:outerShdw blurRad="38100" dist="38100" dir="2700000" algn="tl">
                    <a:srgbClr val="000000"/>
                  </a:outerShdw>
                </a:effectLst>
                <a:latin typeface="Arial" charset="0"/>
              </a:rPr>
              <a:t>Serves as a template</a:t>
            </a:r>
            <a:endParaRPr lang="en-US" sz="3200" b="0">
              <a:solidFill>
                <a:srgbClr val="0000FF"/>
              </a:solidFill>
              <a:effectLst>
                <a:outerShdw blurRad="38100" dist="38100" dir="2700000" algn="tl">
                  <a:srgbClr val="000000"/>
                </a:outerShdw>
              </a:effectLst>
              <a:latin typeface="Arial" charset="0"/>
            </a:endParaRPr>
          </a:p>
        </p:txBody>
      </p:sp>
      <p:sp>
        <p:nvSpPr>
          <p:cNvPr id="2077" name="Rectangle 29"/>
          <p:cNvSpPr>
            <a:spLocks noChangeArrowheads="1"/>
          </p:cNvSpPr>
          <p:nvPr/>
        </p:nvSpPr>
        <p:spPr bwMode="auto">
          <a:xfrm>
            <a:off x="0" y="304800"/>
            <a:ext cx="9144000" cy="1219200"/>
          </a:xfrm>
          <a:prstGeom prst="rect">
            <a:avLst/>
          </a:prstGeom>
          <a:solidFill>
            <a:srgbClr val="0B2368"/>
          </a:solidFill>
          <a:ln w="9525">
            <a:noFill/>
            <a:miter lim="800000"/>
            <a:headEnd/>
            <a:tailEnd/>
          </a:ln>
          <a:effectLst>
            <a:outerShdw dist="35921" dir="2700000" algn="ctr" rotWithShape="0">
              <a:srgbClr val="808080"/>
            </a:outerShdw>
          </a:effectLst>
        </p:spPr>
        <p:txBody>
          <a:bodyPr wrap="none" anchor="ctr"/>
          <a:lstStyle/>
          <a:p>
            <a:pPr algn="ctr">
              <a:defRPr/>
            </a:pPr>
            <a:endParaRPr lang="en-US" sz="2400" b="0">
              <a:solidFill>
                <a:srgbClr val="123077"/>
              </a:solidFill>
              <a:effectLst/>
              <a:latin typeface="Arial" charset="0"/>
              <a:ea typeface="ＭＳ Ｐゴシック" pitchFamily="84" charset="-128"/>
            </a:endParaRPr>
          </a:p>
        </p:txBody>
      </p:sp>
      <p:sp>
        <p:nvSpPr>
          <p:cNvPr id="283654" name="Rectangle 23"/>
          <p:cNvSpPr>
            <a:spLocks noChangeArrowheads="1"/>
          </p:cNvSpPr>
          <p:nvPr/>
        </p:nvSpPr>
        <p:spPr bwMode="auto">
          <a:xfrm>
            <a:off x="304800" y="304800"/>
            <a:ext cx="8610600" cy="1143000"/>
          </a:xfrm>
          <a:prstGeom prst="rect">
            <a:avLst/>
          </a:prstGeom>
          <a:noFill/>
          <a:ln w="57150" cmpd="thickThin">
            <a:noFill/>
            <a:miter lim="800000"/>
            <a:headEnd/>
            <a:tailEnd/>
          </a:ln>
          <a:effectLst>
            <a:outerShdw dist="35921" dir="2700000" algn="ctr" rotWithShape="0">
              <a:srgbClr val="808080"/>
            </a:outerShdw>
          </a:effectLst>
        </p:spPr>
        <p:txBody>
          <a:bodyPr anchor="ctr"/>
          <a:lstStyle/>
          <a:p>
            <a:pPr algn="ctr" eaLnBrk="1" hangingPunct="1"/>
            <a:r>
              <a:rPr lang="en-US" sz="4000" b="0">
                <a:effectLst/>
                <a:latin typeface="Arial" charset="0"/>
                <a:ea typeface="ＭＳ Ｐゴシック" pitchFamily="28" charset="-128"/>
              </a:rPr>
              <a:t>United Nations Food and </a:t>
            </a:r>
          </a:p>
          <a:p>
            <a:pPr algn="ctr" eaLnBrk="1" hangingPunct="1"/>
            <a:r>
              <a:rPr lang="en-US" sz="4000" b="0">
                <a:effectLst/>
                <a:latin typeface="Arial" charset="0"/>
                <a:ea typeface="ＭＳ Ｐゴシック" pitchFamily="28" charset="-128"/>
              </a:rPr>
              <a:t>Agriculture Organization</a:t>
            </a:r>
          </a:p>
        </p:txBody>
      </p:sp>
      <p:pic>
        <p:nvPicPr>
          <p:cNvPr id="283655" name="Picture 7" descr="Picture in FAO Logo"/>
          <p:cNvPicPr>
            <a:picLocks noChangeAspect="1" noChangeArrowheads="1"/>
          </p:cNvPicPr>
          <p:nvPr/>
        </p:nvPicPr>
        <p:blipFill>
          <a:blip r:embed="rId4" cstate="print"/>
          <a:srcRect/>
          <a:stretch>
            <a:fillRect/>
          </a:stretch>
        </p:blipFill>
        <p:spPr bwMode="auto">
          <a:xfrm>
            <a:off x="914400" y="2590800"/>
            <a:ext cx="2273300" cy="2276475"/>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5" descr="Sustain_cover_resized"/>
          <p:cNvPicPr>
            <a:picLocks noChangeAspect="1" noChangeArrowheads="1"/>
          </p:cNvPicPr>
          <p:nvPr/>
        </p:nvPicPr>
        <p:blipFill>
          <a:blip r:embed="rId3" cstate="print"/>
          <a:srcRect l="-12" t="2943"/>
          <a:stretch>
            <a:fillRect/>
          </a:stretch>
        </p:blipFill>
        <p:spPr bwMode="auto">
          <a:xfrm>
            <a:off x="0" y="0"/>
            <a:ext cx="9144000" cy="6858000"/>
          </a:xfrm>
          <a:prstGeom prst="rect">
            <a:avLst/>
          </a:prstGeom>
          <a:noFill/>
          <a:ln w="9525">
            <a:noFill/>
            <a:miter lim="800000"/>
            <a:headEnd/>
            <a:tailEnd/>
          </a:ln>
        </p:spPr>
      </p:pic>
      <p:sp>
        <p:nvSpPr>
          <p:cNvPr id="285699" name="Rectangle 3"/>
          <p:cNvSpPr>
            <a:spLocks noChangeArrowheads="1"/>
          </p:cNvSpPr>
          <p:nvPr/>
        </p:nvSpPr>
        <p:spPr bwMode="auto">
          <a:xfrm>
            <a:off x="381000" y="1524000"/>
            <a:ext cx="8382000" cy="4876800"/>
          </a:xfrm>
          <a:prstGeom prst="rect">
            <a:avLst/>
          </a:prstGeom>
          <a:noFill/>
          <a:ln w="9525">
            <a:noFill/>
            <a:miter lim="800000"/>
            <a:headEnd/>
            <a:tailEnd/>
          </a:ln>
          <a:effectLst>
            <a:outerShdw dist="35921" dir="2700000" algn="ctr" rotWithShape="0">
              <a:srgbClr val="808080"/>
            </a:outerShdw>
          </a:effectLst>
        </p:spPr>
        <p:txBody>
          <a:bodyPr wrap="none" anchor="ctr"/>
          <a:lstStyle/>
          <a:p>
            <a:endParaRPr lang="en-US"/>
          </a:p>
        </p:txBody>
      </p:sp>
      <p:sp>
        <p:nvSpPr>
          <p:cNvPr id="2077" name="Rectangle 29"/>
          <p:cNvSpPr>
            <a:spLocks noChangeArrowheads="1"/>
          </p:cNvSpPr>
          <p:nvPr/>
        </p:nvSpPr>
        <p:spPr bwMode="auto">
          <a:xfrm>
            <a:off x="0" y="304800"/>
            <a:ext cx="9144000" cy="1219200"/>
          </a:xfrm>
          <a:prstGeom prst="rect">
            <a:avLst/>
          </a:prstGeom>
          <a:solidFill>
            <a:srgbClr val="0B2368"/>
          </a:solidFill>
          <a:ln w="9525">
            <a:noFill/>
            <a:miter lim="800000"/>
            <a:headEnd/>
            <a:tailEnd/>
          </a:ln>
          <a:effectLst>
            <a:outerShdw dist="35921" dir="2700000" algn="ctr" rotWithShape="0">
              <a:srgbClr val="808080"/>
            </a:outerShdw>
          </a:effectLst>
        </p:spPr>
        <p:txBody>
          <a:bodyPr wrap="none" anchor="ctr"/>
          <a:lstStyle/>
          <a:p>
            <a:pPr algn="ctr">
              <a:defRPr/>
            </a:pPr>
            <a:endParaRPr lang="en-US" sz="2400" b="0">
              <a:solidFill>
                <a:srgbClr val="123077"/>
              </a:solidFill>
              <a:effectLst/>
              <a:latin typeface="Arial" charset="0"/>
              <a:ea typeface="ＭＳ Ｐゴシック" pitchFamily="84" charset="-128"/>
            </a:endParaRPr>
          </a:p>
        </p:txBody>
      </p:sp>
      <p:sp>
        <p:nvSpPr>
          <p:cNvPr id="285701" name="Rectangle 23"/>
          <p:cNvSpPr>
            <a:spLocks noChangeArrowheads="1"/>
          </p:cNvSpPr>
          <p:nvPr/>
        </p:nvSpPr>
        <p:spPr bwMode="auto">
          <a:xfrm>
            <a:off x="609600" y="304800"/>
            <a:ext cx="8153400" cy="1143000"/>
          </a:xfrm>
          <a:prstGeom prst="rect">
            <a:avLst/>
          </a:prstGeom>
          <a:noFill/>
          <a:ln w="57150" cmpd="thickThin">
            <a:noFill/>
            <a:miter lim="800000"/>
            <a:headEnd/>
            <a:tailEnd/>
          </a:ln>
          <a:effectLst>
            <a:outerShdw dist="35921" dir="2700000" algn="ctr" rotWithShape="0">
              <a:srgbClr val="808080"/>
            </a:outerShdw>
          </a:effectLst>
        </p:spPr>
        <p:txBody>
          <a:bodyPr anchor="ctr"/>
          <a:lstStyle/>
          <a:p>
            <a:pPr algn="ctr" eaLnBrk="1" hangingPunct="1"/>
            <a:r>
              <a:rPr lang="en-US" sz="4000" b="0">
                <a:solidFill>
                  <a:schemeClr val="bg1"/>
                </a:solidFill>
                <a:effectLst/>
                <a:latin typeface="Arial" charset="0"/>
                <a:ea typeface="ＭＳ Ｐゴシック" pitchFamily="28" charset="-128"/>
              </a:rPr>
              <a:t>FAO Checklist</a:t>
            </a:r>
          </a:p>
        </p:txBody>
      </p:sp>
      <p:sp>
        <p:nvSpPr>
          <p:cNvPr id="285702" name="Rectangle 9"/>
          <p:cNvSpPr>
            <a:spLocks noChangeArrowheads="1"/>
          </p:cNvSpPr>
          <p:nvPr/>
        </p:nvSpPr>
        <p:spPr bwMode="auto">
          <a:xfrm>
            <a:off x="838200" y="1828800"/>
            <a:ext cx="7391400" cy="4267200"/>
          </a:xfrm>
          <a:prstGeom prst="rect">
            <a:avLst/>
          </a:prstGeom>
          <a:noFill/>
          <a:ln w="9525">
            <a:noFill/>
            <a:miter lim="800000"/>
            <a:headEnd/>
            <a:tailEnd/>
          </a:ln>
        </p:spPr>
        <p:txBody>
          <a:bodyPr/>
          <a:lstStyle/>
          <a:p>
            <a:pPr marL="342900" indent="-342900" eaLnBrk="1" hangingPunct="1">
              <a:spcBef>
                <a:spcPct val="20000"/>
              </a:spcBef>
              <a:buClr>
                <a:schemeClr val="hlink"/>
              </a:buClr>
              <a:buSzPct val="80000"/>
              <a:buFont typeface="Wingdings" pitchFamily="2" charset="2"/>
              <a:buChar char="Ø"/>
            </a:pPr>
            <a:r>
              <a:rPr lang="en-US" sz="4000" b="0" dirty="0">
                <a:effectLst>
                  <a:outerShdw blurRad="38100" dist="38100" dir="2700000" algn="tl">
                    <a:srgbClr val="000000"/>
                  </a:outerShdw>
                </a:effectLst>
                <a:latin typeface="Arial" charset="0"/>
              </a:rPr>
              <a:t>Provides a straightforward, comprehensive, objective measure against an independent standard </a:t>
            </a:r>
          </a:p>
          <a:p>
            <a:pPr marL="342900" indent="-342900" eaLnBrk="1" hangingPunct="1">
              <a:spcBef>
                <a:spcPct val="20000"/>
              </a:spcBef>
              <a:buClr>
                <a:schemeClr val="hlink"/>
              </a:buClr>
              <a:buSzPct val="80000"/>
              <a:buFont typeface="Wingdings" pitchFamily="2" charset="2"/>
              <a:buChar char="Ø"/>
            </a:pPr>
            <a:r>
              <a:rPr lang="en-US" sz="4000" b="0" dirty="0">
                <a:effectLst>
                  <a:outerShdw blurRad="38100" dist="38100" dir="2700000" algn="tl">
                    <a:srgbClr val="000000"/>
                  </a:outerShdw>
                </a:effectLst>
                <a:latin typeface="Arial" charset="0"/>
              </a:rPr>
              <a:t>Can be applied to any wild fishery</a:t>
            </a:r>
            <a:endParaRPr lang="en-US" sz="2800" b="0" dirty="0">
              <a:effectLst>
                <a:outerShdw blurRad="38100" dist="38100" dir="2700000" algn="tl">
                  <a:srgbClr val="000000"/>
                </a:outerShdw>
              </a:effectLst>
              <a:latin typeface="Arial" charset="0"/>
            </a:endParaRPr>
          </a:p>
          <a:p>
            <a:pPr marL="342900" indent="-342900" eaLnBrk="1" hangingPunct="1">
              <a:lnSpc>
                <a:spcPct val="90000"/>
              </a:lnSpc>
              <a:spcBef>
                <a:spcPct val="20000"/>
              </a:spcBef>
              <a:buClr>
                <a:schemeClr val="hlink"/>
              </a:buClr>
              <a:buSzPct val="80000"/>
              <a:buFont typeface="Wingdings" pitchFamily="2" charset="2"/>
              <a:buNone/>
            </a:pPr>
            <a:endParaRPr lang="en-US" sz="2000" b="0" dirty="0">
              <a:solidFill>
                <a:srgbClr val="09248B"/>
              </a:solidFill>
              <a:effectLst>
                <a:outerShdw blurRad="38100" dist="38100" dir="2700000" algn="tl">
                  <a:srgbClr val="000000"/>
                </a:outerShdw>
              </a:effectLst>
              <a:latin typeface="Baskerville Old Face"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Content Placeholder 2"/>
          <p:cNvSpPr>
            <a:spLocks noGrp="1"/>
          </p:cNvSpPr>
          <p:nvPr>
            <p:ph idx="4294967295"/>
          </p:nvPr>
        </p:nvSpPr>
        <p:spPr>
          <a:xfrm>
            <a:off x="457200" y="1219200"/>
            <a:ext cx="8229600" cy="4525963"/>
          </a:xfrm>
        </p:spPr>
        <p:txBody>
          <a:bodyPr/>
          <a:lstStyle/>
          <a:p>
            <a:pPr algn="ctr">
              <a:buFont typeface="Wingdings" pitchFamily="2" charset="2"/>
              <a:buNone/>
            </a:pPr>
            <a:r>
              <a:rPr lang="en-GB"/>
              <a:t>Common agreement that Certification should be </a:t>
            </a:r>
            <a:r>
              <a:rPr lang="en-GB" b="1"/>
              <a:t>independent third party</a:t>
            </a:r>
          </a:p>
          <a:p>
            <a:pPr algn="ctr">
              <a:buFont typeface="Wingdings" pitchFamily="2" charset="2"/>
              <a:buNone/>
            </a:pPr>
            <a:endParaRPr lang="en-GB"/>
          </a:p>
          <a:p>
            <a:r>
              <a:rPr lang="en-GB"/>
              <a:t>1</a:t>
            </a:r>
            <a:r>
              <a:rPr lang="en-GB" baseline="30000"/>
              <a:t>st</a:t>
            </a:r>
            <a:r>
              <a:rPr lang="en-GB"/>
              <a:t> Party –  e.g. Audit One-Self</a:t>
            </a:r>
          </a:p>
          <a:p>
            <a:r>
              <a:rPr lang="en-GB"/>
              <a:t>2</a:t>
            </a:r>
            <a:r>
              <a:rPr lang="en-GB" baseline="30000"/>
              <a:t>nd</a:t>
            </a:r>
            <a:r>
              <a:rPr lang="en-GB"/>
              <a:t> Party – e.g. A supplier / vested interest</a:t>
            </a:r>
          </a:p>
          <a:p>
            <a:r>
              <a:rPr lang="en-GB" b="1"/>
              <a:t>3</a:t>
            </a:r>
            <a:r>
              <a:rPr lang="en-GB" b="1" baseline="30000"/>
              <a:t>rd</a:t>
            </a:r>
            <a:r>
              <a:rPr lang="en-GB" b="1"/>
              <a:t> Party –  No commercial interest</a:t>
            </a:r>
          </a:p>
          <a:p>
            <a:pPr>
              <a:buFont typeface="Wingdings" pitchFamily="2" charset="2"/>
              <a:buNone/>
            </a:pPr>
            <a:endParaRPr lang="en-GB"/>
          </a:p>
        </p:txBody>
      </p:sp>
      <p:sp>
        <p:nvSpPr>
          <p:cNvPr id="253955" name="Title 1"/>
          <p:cNvSpPr>
            <a:spLocks noGrp="1"/>
          </p:cNvSpPr>
          <p:nvPr>
            <p:ph type="title" idx="4294967295"/>
          </p:nvPr>
        </p:nvSpPr>
        <p:spPr>
          <a:xfrm>
            <a:off x="609600" y="0"/>
            <a:ext cx="7848600" cy="1050925"/>
          </a:xfrm>
        </p:spPr>
        <p:txBody>
          <a:bodyPr lIns="64291" tIns="32146" rIns="64291" bIns="32146" anchorCtr="0"/>
          <a:lstStyle/>
          <a:p>
            <a:r>
              <a:rPr lang="en-IE" b="1" cap="small" dirty="0"/>
              <a:t>Certification</a:t>
            </a:r>
            <a:endParaRPr lang="en-IE" b="1" cap="small" dirty="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381000" y="1524000"/>
            <a:ext cx="8229600" cy="4525963"/>
          </a:xfrm>
        </p:spPr>
        <p:txBody>
          <a:bodyPr>
            <a:normAutofit lnSpcReduction="10000"/>
          </a:bodyPr>
          <a:lstStyle/>
          <a:p>
            <a:pPr algn="ctr">
              <a:lnSpc>
                <a:spcPct val="90000"/>
              </a:lnSpc>
              <a:buFont typeface="Wingdings" pitchFamily="2" charset="2"/>
              <a:buNone/>
            </a:pPr>
            <a:r>
              <a:rPr lang="en-GB" sz="3000" dirty="0"/>
              <a:t>Common agreement that Accreditation should be </a:t>
            </a:r>
            <a:r>
              <a:rPr lang="en-GB" sz="3000" b="1" dirty="0"/>
              <a:t>ISO 65 </a:t>
            </a:r>
            <a:r>
              <a:rPr lang="en-GB" sz="3000" dirty="0"/>
              <a:t>from </a:t>
            </a:r>
            <a:r>
              <a:rPr lang="en-GB" sz="3000" dirty="0" smtClean="0"/>
              <a:t>a </a:t>
            </a:r>
            <a:r>
              <a:rPr lang="en-GB" sz="3000" dirty="0"/>
              <a:t>Member of the International Accreditation Forum </a:t>
            </a:r>
            <a:r>
              <a:rPr lang="en-GB" sz="3000" b="1" dirty="0"/>
              <a:t>(IAF) </a:t>
            </a:r>
            <a:r>
              <a:rPr lang="en-GB" sz="3000" dirty="0"/>
              <a:t>(</a:t>
            </a:r>
            <a:r>
              <a:rPr lang="en-GB" sz="3000" dirty="0" err="1"/>
              <a:t>e.g</a:t>
            </a:r>
            <a:r>
              <a:rPr lang="en-GB" sz="3000" dirty="0"/>
              <a:t> a National Accreditation Body)</a:t>
            </a:r>
          </a:p>
          <a:p>
            <a:pPr algn="ctr">
              <a:lnSpc>
                <a:spcPct val="90000"/>
              </a:lnSpc>
              <a:buFont typeface="Wingdings" pitchFamily="2" charset="2"/>
              <a:buNone/>
            </a:pPr>
            <a:r>
              <a:rPr lang="en-GB" sz="3000" dirty="0"/>
              <a:t>Accreditation delivers confidence on Consistency and Competency</a:t>
            </a:r>
            <a:endParaRPr lang="en-GB" sz="3000" b="1" dirty="0"/>
          </a:p>
          <a:p>
            <a:pPr algn="ctr">
              <a:lnSpc>
                <a:spcPct val="90000"/>
              </a:lnSpc>
              <a:buFont typeface="Wingdings" pitchFamily="2" charset="2"/>
              <a:buNone/>
            </a:pPr>
            <a:endParaRPr lang="en-GB" sz="3000" b="1" dirty="0"/>
          </a:p>
          <a:p>
            <a:pPr algn="ctr">
              <a:lnSpc>
                <a:spcPct val="90000"/>
              </a:lnSpc>
              <a:buFont typeface="Wingdings" pitchFamily="2" charset="2"/>
              <a:buNone/>
            </a:pPr>
            <a:r>
              <a:rPr lang="en-GB" sz="3000" b="1" dirty="0"/>
              <a:t>“IAF” ensures the credibility of the Accreditation Body – they too must meet a standard of consistency and competency</a:t>
            </a:r>
          </a:p>
          <a:p>
            <a:pPr>
              <a:lnSpc>
                <a:spcPct val="90000"/>
              </a:lnSpc>
            </a:pPr>
            <a:endParaRPr lang="en-GB" sz="3000" dirty="0"/>
          </a:p>
          <a:p>
            <a:pPr>
              <a:lnSpc>
                <a:spcPct val="90000"/>
              </a:lnSpc>
            </a:pPr>
            <a:endParaRPr lang="en-GB" sz="3000" dirty="0"/>
          </a:p>
        </p:txBody>
      </p:sp>
      <p:sp>
        <p:nvSpPr>
          <p:cNvPr id="256003" name="Title 1"/>
          <p:cNvSpPr>
            <a:spLocks noGrp="1"/>
          </p:cNvSpPr>
          <p:nvPr>
            <p:ph type="title" idx="4294967295"/>
          </p:nvPr>
        </p:nvSpPr>
        <p:spPr>
          <a:xfrm>
            <a:off x="533400" y="152400"/>
            <a:ext cx="8183563" cy="1050925"/>
          </a:xfrm>
        </p:spPr>
        <p:txBody>
          <a:bodyPr lIns="64291" tIns="32146" rIns="64291" bIns="32146" anchorCtr="0"/>
          <a:lstStyle/>
          <a:p>
            <a:r>
              <a:rPr lang="en-IE" cap="small" dirty="0">
                <a:solidFill>
                  <a:srgbClr val="002060"/>
                </a:solidFill>
              </a:rPr>
              <a:t> </a:t>
            </a:r>
            <a:r>
              <a:rPr lang="en-IE" b="1" cap="small" dirty="0"/>
              <a:t>Accreditation of Certification</a:t>
            </a:r>
            <a:endParaRPr lang="en-IE" b="1" cap="small"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p:cNvSpPr>
            <a:spLocks noGrp="1"/>
          </p:cNvSpPr>
          <p:nvPr>
            <p:ph type="title" idx="4294967295"/>
          </p:nvPr>
        </p:nvSpPr>
        <p:spPr>
          <a:xfrm>
            <a:off x="533400" y="460375"/>
            <a:ext cx="7772400" cy="887413"/>
          </a:xfrm>
        </p:spPr>
        <p:txBody>
          <a:bodyPr anchorCtr="0"/>
          <a:lstStyle/>
          <a:p>
            <a:r>
              <a:rPr lang="en-IE" sz="3600" cap="small" dirty="0"/>
              <a:t>Alaska Seafood Chain of Custody</a:t>
            </a:r>
          </a:p>
        </p:txBody>
      </p:sp>
      <p:sp>
        <p:nvSpPr>
          <p:cNvPr id="267267" name="Content Placeholder 2"/>
          <p:cNvSpPr>
            <a:spLocks noGrp="1"/>
          </p:cNvSpPr>
          <p:nvPr>
            <p:ph idx="4294967295"/>
          </p:nvPr>
        </p:nvSpPr>
        <p:spPr>
          <a:xfrm>
            <a:off x="381000" y="1600200"/>
            <a:ext cx="8382000" cy="4114800"/>
          </a:xfrm>
        </p:spPr>
        <p:txBody>
          <a:bodyPr/>
          <a:lstStyle/>
          <a:p>
            <a:pPr>
              <a:buClr>
                <a:schemeClr val="tx1"/>
              </a:buClr>
              <a:buFont typeface="Wingdings" pitchFamily="2" charset="2"/>
              <a:buNone/>
            </a:pPr>
            <a:r>
              <a:rPr lang="en-IE" sz="2800"/>
              <a:t>1. Verification of the origin and traceability of Alaska seafood to certified Alaska fisheries</a:t>
            </a:r>
          </a:p>
          <a:p>
            <a:pPr>
              <a:buClr>
                <a:schemeClr val="tx1"/>
              </a:buClr>
              <a:buFont typeface="Wingdings" pitchFamily="2" charset="2"/>
              <a:buNone/>
            </a:pPr>
            <a:endParaRPr lang="en-IE" sz="2800"/>
          </a:p>
          <a:p>
            <a:pPr>
              <a:buClr>
                <a:schemeClr val="tx1"/>
              </a:buClr>
              <a:buFont typeface="Wingdings" pitchFamily="2" charset="2"/>
              <a:buNone/>
            </a:pPr>
            <a:r>
              <a:rPr lang="en-IE" sz="2800"/>
              <a:t>2. That a business has a working, legally compliant traceability system and can assure customers of the authenticity of Alaska Seafood branded products’</a:t>
            </a:r>
          </a:p>
          <a:p>
            <a:endParaRPr lang="en-IE"/>
          </a:p>
        </p:txBody>
      </p:sp>
      <p:pic>
        <p:nvPicPr>
          <p:cNvPr id="267268" name="Picture 4" descr="ASMI_WNSlogo_white_TM"/>
          <p:cNvPicPr>
            <a:picLocks noChangeAspect="1" noChangeArrowheads="1"/>
          </p:cNvPicPr>
          <p:nvPr/>
        </p:nvPicPr>
        <p:blipFill>
          <a:blip r:embed="rId3" cstate="print"/>
          <a:srcRect/>
          <a:stretch>
            <a:fillRect/>
          </a:stretch>
        </p:blipFill>
        <p:spPr bwMode="auto">
          <a:xfrm>
            <a:off x="2895600" y="4648200"/>
            <a:ext cx="334645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idx="4294967295"/>
          </p:nvPr>
        </p:nvSpPr>
        <p:spPr>
          <a:xfrm>
            <a:off x="685800" y="350838"/>
            <a:ext cx="7772400" cy="941387"/>
          </a:xfrm>
        </p:spPr>
        <p:txBody>
          <a:bodyPr anchorCtr="0"/>
          <a:lstStyle/>
          <a:p>
            <a:r>
              <a:rPr lang="en-IE" cap="small" dirty="0"/>
              <a:t>International Norms -</a:t>
            </a:r>
            <a:r>
              <a:rPr lang="en-IE" cap="small" dirty="0" err="1"/>
              <a:t>CoC</a:t>
            </a:r>
            <a:endParaRPr lang="en-IE" cap="small" dirty="0"/>
          </a:p>
        </p:txBody>
      </p:sp>
      <p:sp>
        <p:nvSpPr>
          <p:cNvPr id="3" name="Content Placeholder 2"/>
          <p:cNvSpPr>
            <a:spLocks noGrp="1"/>
          </p:cNvSpPr>
          <p:nvPr>
            <p:ph idx="4294967295"/>
          </p:nvPr>
        </p:nvSpPr>
        <p:spPr>
          <a:xfrm>
            <a:off x="381000" y="1676400"/>
            <a:ext cx="8077200" cy="4114800"/>
          </a:xfrm>
        </p:spPr>
        <p:txBody>
          <a:bodyPr>
            <a:normAutofit lnSpcReduction="10000"/>
          </a:bodyPr>
          <a:lstStyle/>
          <a:p>
            <a:pPr>
              <a:lnSpc>
                <a:spcPct val="90000"/>
              </a:lnSpc>
              <a:buFont typeface="Wingdings" pitchFamily="2" charset="2"/>
              <a:buNone/>
            </a:pPr>
            <a:endParaRPr lang="en-IE" sz="2400" dirty="0"/>
          </a:p>
          <a:p>
            <a:pPr>
              <a:lnSpc>
                <a:spcPct val="90000"/>
              </a:lnSpc>
              <a:buFont typeface="Wingdings" pitchFamily="2" charset="2"/>
              <a:buNone/>
            </a:pPr>
            <a:r>
              <a:rPr lang="en-IE" sz="2400" b="1" dirty="0"/>
              <a:t>	ISO22005</a:t>
            </a:r>
            <a:r>
              <a:rPr lang="en-IE" sz="2400" dirty="0"/>
              <a:t> (Traceability in food chains –</a:t>
            </a:r>
          </a:p>
          <a:p>
            <a:pPr>
              <a:lnSpc>
                <a:spcPct val="90000"/>
              </a:lnSpc>
              <a:buFont typeface="Wingdings" pitchFamily="2" charset="2"/>
              <a:buNone/>
            </a:pPr>
            <a:r>
              <a:rPr lang="en-IE" sz="2400" dirty="0"/>
              <a:t>	 General principles and basic requirements for system design and implementation)</a:t>
            </a:r>
          </a:p>
          <a:p>
            <a:pPr>
              <a:lnSpc>
                <a:spcPct val="90000"/>
              </a:lnSpc>
              <a:buFont typeface="Wingdings" pitchFamily="2" charset="2"/>
              <a:buNone/>
            </a:pPr>
            <a:endParaRPr lang="en-IE" sz="2400" dirty="0"/>
          </a:p>
          <a:p>
            <a:pPr>
              <a:lnSpc>
                <a:spcPct val="90000"/>
              </a:lnSpc>
              <a:buFont typeface="Wingdings" pitchFamily="2" charset="2"/>
              <a:buNone/>
            </a:pPr>
            <a:r>
              <a:rPr lang="en-IE" sz="2400" b="1" dirty="0"/>
              <a:t>	ISO/IEC Guide 59 </a:t>
            </a:r>
            <a:r>
              <a:rPr lang="en-IE" sz="2400" dirty="0"/>
              <a:t>Code of Good Practice for Standardization</a:t>
            </a:r>
          </a:p>
          <a:p>
            <a:pPr>
              <a:lnSpc>
                <a:spcPct val="90000"/>
              </a:lnSpc>
            </a:pPr>
            <a:endParaRPr lang="en-IE" sz="2400" dirty="0"/>
          </a:p>
          <a:p>
            <a:pPr>
              <a:lnSpc>
                <a:spcPct val="90000"/>
              </a:lnSpc>
              <a:buFont typeface="Wingdings" pitchFamily="2" charset="2"/>
              <a:buNone/>
            </a:pPr>
            <a:r>
              <a:rPr lang="en-IE" sz="2400" b="1" dirty="0"/>
              <a:t>	WTO Technical Barriers to Trade Agreement Annex 3 </a:t>
            </a:r>
            <a:r>
              <a:rPr lang="en-IE" sz="2400" dirty="0"/>
              <a:t>Code of Good Practice for the Preparation, Adoption and Application of Standards</a:t>
            </a:r>
            <a:r>
              <a:rPr lang="en-IE" sz="2800" dirty="0"/>
              <a:t>.  </a:t>
            </a:r>
          </a:p>
          <a:p>
            <a:pPr>
              <a:lnSpc>
                <a:spcPct val="90000"/>
              </a:lnSpc>
            </a:pPr>
            <a:endParaRPr lang="en-I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subTitle" idx="1"/>
          </p:nvPr>
        </p:nvSpPr>
        <p:spPr>
          <a:xfrm>
            <a:off x="228600" y="228600"/>
            <a:ext cx="8686800" cy="6172200"/>
          </a:xfrm>
        </p:spPr>
        <p:txBody>
          <a:bodyPr/>
          <a:lstStyle/>
          <a:p>
            <a:endParaRPr lang="en-US" sz="4400" dirty="0"/>
          </a:p>
          <a:p>
            <a:r>
              <a:rPr lang="en-US" sz="4000" cap="small" dirty="0">
                <a:solidFill>
                  <a:schemeClr val="tx2"/>
                </a:solidFill>
              </a:rPr>
              <a:t>ASMI Mission Statement</a:t>
            </a:r>
          </a:p>
          <a:p>
            <a:endParaRPr lang="en-US" dirty="0">
              <a:effectLst/>
            </a:endParaRPr>
          </a:p>
          <a:p>
            <a:r>
              <a:rPr lang="en-US" b="1" dirty="0"/>
              <a:t>The Alaska Seafood Marketing Institute is a marketing organization with the mission of increasing the economic value of the Alaska seafood resource…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cap="small" dirty="0"/>
              <a:t>Certification lesson learned</a:t>
            </a:r>
          </a:p>
        </p:txBody>
      </p:sp>
      <p:sp>
        <p:nvSpPr>
          <p:cNvPr id="276483" name="Rectangle 3"/>
          <p:cNvSpPr>
            <a:spLocks noGrp="1" noChangeArrowheads="1"/>
          </p:cNvSpPr>
          <p:nvPr>
            <p:ph type="body" idx="1"/>
          </p:nvPr>
        </p:nvSpPr>
        <p:spPr/>
        <p:txBody>
          <a:bodyPr/>
          <a:lstStyle/>
          <a:p>
            <a:pPr>
              <a:lnSpc>
                <a:spcPct val="90000"/>
              </a:lnSpc>
            </a:pPr>
            <a:r>
              <a:rPr lang="en-US"/>
              <a:t>Sustainable fisheries management is a government responsibility; third parties only certify and should not dictate to fisheries managers</a:t>
            </a:r>
          </a:p>
          <a:p>
            <a:pPr>
              <a:lnSpc>
                <a:spcPct val="90000"/>
              </a:lnSpc>
            </a:pPr>
            <a:r>
              <a:rPr lang="en-US"/>
              <a:t>Focus on the management, not individual stocks…engage with your fishery managers upfront</a:t>
            </a:r>
          </a:p>
          <a:p>
            <a:pPr>
              <a:lnSpc>
                <a:spcPct val="90000"/>
              </a:lnSpc>
            </a:pPr>
            <a:r>
              <a:rPr lang="en-US"/>
              <a:t>Point to the FAO Code</a:t>
            </a:r>
          </a:p>
          <a:p>
            <a:pPr>
              <a:lnSpc>
                <a:spcPct val="90000"/>
              </a:lnSpc>
            </a:pPr>
            <a:r>
              <a:rPr lang="en-US"/>
              <a:t>Don’t split up your fisheries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cap="small" dirty="0"/>
              <a:t>Certification lessons learned</a:t>
            </a:r>
          </a:p>
        </p:txBody>
      </p:sp>
      <p:sp>
        <p:nvSpPr>
          <p:cNvPr id="277507" name="Rectangle 3"/>
          <p:cNvSpPr>
            <a:spLocks noGrp="1" noChangeArrowheads="1"/>
          </p:cNvSpPr>
          <p:nvPr>
            <p:ph type="body" idx="1"/>
          </p:nvPr>
        </p:nvSpPr>
        <p:spPr/>
        <p:txBody>
          <a:bodyPr/>
          <a:lstStyle/>
          <a:p>
            <a:r>
              <a:rPr lang="en-US"/>
              <a:t>It is expensive; control your costs</a:t>
            </a:r>
          </a:p>
          <a:p>
            <a:r>
              <a:rPr lang="en-US"/>
              <a:t>Don’t loose your brand in the process</a:t>
            </a:r>
          </a:p>
          <a:p>
            <a:r>
              <a:rPr lang="en-US"/>
              <a:t>Know your target markets and what they are looking for</a:t>
            </a:r>
          </a:p>
          <a:p>
            <a:r>
              <a:rPr lang="en-US"/>
              <a:t>Available to all stakeholders, not just those who buy a logo</a:t>
            </a:r>
          </a:p>
          <a:p>
            <a:r>
              <a:rPr lang="en-US"/>
              <a:t>You are using public funds…there are many competing interests for these dollars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cap="all" dirty="0"/>
              <a:t>Sustainability…An evolution?</a:t>
            </a:r>
          </a:p>
        </p:txBody>
      </p:sp>
      <p:sp>
        <p:nvSpPr>
          <p:cNvPr id="326659" name="Rectangle 3"/>
          <p:cNvSpPr>
            <a:spLocks noGrp="1" noChangeArrowheads="1"/>
          </p:cNvSpPr>
          <p:nvPr>
            <p:ph type="body" idx="1"/>
          </p:nvPr>
        </p:nvSpPr>
        <p:spPr/>
        <p:txBody>
          <a:bodyPr/>
          <a:lstStyle/>
          <a:p>
            <a:pPr>
              <a:lnSpc>
                <a:spcPct val="90000"/>
              </a:lnSpc>
              <a:buFont typeface="Wingdings" pitchFamily="2" charset="2"/>
              <a:buNone/>
            </a:pPr>
            <a:r>
              <a:rPr lang="en-US" sz="2800" dirty="0"/>
              <a:t>Many world fisheries grossly mismanaged and overfished</a:t>
            </a:r>
          </a:p>
          <a:p>
            <a:pPr>
              <a:lnSpc>
                <a:spcPct val="90000"/>
              </a:lnSpc>
              <a:buFont typeface="Wingdings" pitchFamily="2" charset="2"/>
              <a:buNone/>
            </a:pPr>
            <a:r>
              <a:rPr lang="en-US" sz="2800" dirty="0"/>
              <a:t>Few people really paid attention </a:t>
            </a:r>
          </a:p>
          <a:p>
            <a:pPr>
              <a:lnSpc>
                <a:spcPct val="90000"/>
              </a:lnSpc>
              <a:buFont typeface="Wingdings" pitchFamily="2" charset="2"/>
              <a:buNone/>
            </a:pPr>
            <a:r>
              <a:rPr lang="en-US" sz="2800" dirty="0"/>
              <a:t>NGOs brought pressure to change</a:t>
            </a:r>
          </a:p>
          <a:p>
            <a:pPr>
              <a:lnSpc>
                <a:spcPct val="90000"/>
              </a:lnSpc>
              <a:buFont typeface="Wingdings" pitchFamily="2" charset="2"/>
              <a:buNone/>
            </a:pPr>
            <a:r>
              <a:rPr lang="en-US" sz="2800" dirty="0" smtClean="0"/>
              <a:t>Trade began </a:t>
            </a:r>
            <a:r>
              <a:rPr lang="en-US" sz="2800" dirty="0"/>
              <a:t>partnering with NGOs in marketplace</a:t>
            </a:r>
          </a:p>
          <a:p>
            <a:pPr>
              <a:lnSpc>
                <a:spcPct val="90000"/>
              </a:lnSpc>
              <a:buFont typeface="Wingdings" pitchFamily="2" charset="2"/>
              <a:buNone/>
            </a:pPr>
            <a:r>
              <a:rPr lang="en-US" sz="2800" dirty="0"/>
              <a:t>Eco-logo’s to reward responsible fisheries</a:t>
            </a:r>
          </a:p>
          <a:p>
            <a:pPr>
              <a:lnSpc>
                <a:spcPct val="90000"/>
              </a:lnSpc>
              <a:buFont typeface="Wingdings" pitchFamily="2" charset="2"/>
              <a:buNone/>
            </a:pPr>
            <a:r>
              <a:rPr lang="en-US" sz="2800" dirty="0"/>
              <a:t>Industry and Trade getting it…consumers?</a:t>
            </a:r>
          </a:p>
          <a:p>
            <a:pPr>
              <a:lnSpc>
                <a:spcPct val="90000"/>
              </a:lnSpc>
              <a:buFont typeface="Wingdings" pitchFamily="2" charset="2"/>
              <a:buNone/>
            </a:pPr>
            <a:r>
              <a:rPr lang="en-US" sz="2800" dirty="0"/>
              <a:t>A requirement to go to market…like food safety</a:t>
            </a:r>
          </a:p>
          <a:p>
            <a:pPr>
              <a:lnSpc>
                <a:spcPct val="90000"/>
              </a:lnSpc>
              <a:buFont typeface="Wingdings" pitchFamily="2" charset="2"/>
              <a:buNone/>
            </a:pPr>
            <a:r>
              <a:rPr lang="en-US" sz="2800" dirty="0"/>
              <a:t>Background 3</a:t>
            </a:r>
            <a:r>
              <a:rPr lang="en-US" sz="2800" baseline="30000" dirty="0"/>
              <a:t>rd</a:t>
            </a:r>
            <a:r>
              <a:rPr lang="en-US" sz="2800" dirty="0"/>
              <a:t> party assurance as part of Trade Corporate Social Responsibility programs</a:t>
            </a:r>
          </a:p>
          <a:p>
            <a:pPr>
              <a:lnSpc>
                <a:spcPct val="90000"/>
              </a:lnSpc>
              <a:buFont typeface="Wingdings" pitchFamily="2" charset="2"/>
              <a:buNone/>
            </a:pP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unloading crab"/>
          <p:cNvPicPr>
            <a:picLocks noChangeAspect="1" noChangeArrowheads="1"/>
          </p:cNvPicPr>
          <p:nvPr/>
        </p:nvPicPr>
        <p:blipFill>
          <a:blip r:embed="rId3" cstate="print"/>
          <a:srcRect t="33833" b="17657"/>
          <a:stretch>
            <a:fillRect/>
          </a:stretch>
        </p:blipFill>
        <p:spPr bwMode="auto">
          <a:xfrm>
            <a:off x="0" y="0"/>
            <a:ext cx="9144000" cy="6629400"/>
          </a:xfrm>
          <a:prstGeom prst="rect">
            <a:avLst/>
          </a:prstGeom>
          <a:noFill/>
        </p:spPr>
      </p:pic>
      <p:sp>
        <p:nvSpPr>
          <p:cNvPr id="2077" name="Rectangle 29"/>
          <p:cNvSpPr>
            <a:spLocks noChangeArrowheads="1"/>
          </p:cNvSpPr>
          <p:nvPr/>
        </p:nvSpPr>
        <p:spPr bwMode="auto">
          <a:xfrm>
            <a:off x="0" y="4419600"/>
            <a:ext cx="9144000" cy="2438400"/>
          </a:xfrm>
          <a:prstGeom prst="rect">
            <a:avLst/>
          </a:prstGeom>
          <a:solidFill>
            <a:srgbClr val="0B2368"/>
          </a:solidFill>
          <a:ln w="9525">
            <a:noFill/>
            <a:miter lim="800000"/>
            <a:headEnd/>
            <a:tailEnd/>
          </a:ln>
          <a:effectLst>
            <a:outerShdw dist="35921" dir="2700000" algn="ctr" rotWithShape="0">
              <a:srgbClr val="808080"/>
            </a:outerShdw>
          </a:effectLst>
        </p:spPr>
        <p:txBody>
          <a:bodyPr wrap="none" anchor="ctr"/>
          <a:lstStyle/>
          <a:p>
            <a:pPr algn="ctr">
              <a:defRPr/>
            </a:pPr>
            <a:endParaRPr lang="en-US" sz="2400" b="0">
              <a:solidFill>
                <a:srgbClr val="123077"/>
              </a:solidFill>
              <a:effectLst/>
              <a:latin typeface="Arial" charset="0"/>
              <a:ea typeface="ＭＳ Ｐゴシック" pitchFamily="84" charset="-128"/>
            </a:endParaRPr>
          </a:p>
        </p:txBody>
      </p:sp>
      <p:sp>
        <p:nvSpPr>
          <p:cNvPr id="330756" name="Rectangle 23"/>
          <p:cNvSpPr>
            <a:spLocks noChangeArrowheads="1"/>
          </p:cNvSpPr>
          <p:nvPr/>
        </p:nvSpPr>
        <p:spPr bwMode="auto">
          <a:xfrm>
            <a:off x="228600" y="4419600"/>
            <a:ext cx="8915400" cy="2286000"/>
          </a:xfrm>
          <a:prstGeom prst="rect">
            <a:avLst/>
          </a:prstGeom>
          <a:noFill/>
          <a:ln w="57150" cmpd="thickThin">
            <a:noFill/>
            <a:miter lim="800000"/>
            <a:headEnd/>
            <a:tailEnd/>
          </a:ln>
          <a:effectLst/>
        </p:spPr>
        <p:txBody>
          <a:bodyPr anchor="ctr"/>
          <a:lstStyle/>
          <a:p>
            <a:pPr algn="ctr" eaLnBrk="1" hangingPunct="1"/>
            <a:r>
              <a:rPr lang="en-US" sz="2400" b="0" i="1" dirty="0">
                <a:solidFill>
                  <a:schemeClr val="bg1"/>
                </a:solidFill>
                <a:effectLst/>
                <a:latin typeface="Arial" charset="0"/>
                <a:ea typeface="ＭＳ Ｐゴシック" pitchFamily="28" charset="-128"/>
              </a:rPr>
              <a:t>“</a:t>
            </a:r>
            <a:r>
              <a:rPr lang="en-US" sz="2400" b="0" i="1" dirty="0">
                <a:effectLst/>
                <a:latin typeface="Arial" charset="0"/>
                <a:ea typeface="ＭＳ Ｐゴシック" pitchFamily="28" charset="-128"/>
              </a:rPr>
              <a:t>Alaskans are acutely aware that successful management of the multitude of marine and </a:t>
            </a:r>
            <a:r>
              <a:rPr lang="en-US" sz="2400" b="0" i="1" dirty="0" err="1">
                <a:effectLst/>
                <a:latin typeface="Arial" charset="0"/>
                <a:ea typeface="ＭＳ Ｐゴシック" pitchFamily="28" charset="-128"/>
              </a:rPr>
              <a:t>anadromous</a:t>
            </a:r>
            <a:r>
              <a:rPr lang="en-US" sz="2400" b="0" i="1" dirty="0">
                <a:effectLst/>
                <a:latin typeface="Arial" charset="0"/>
                <a:ea typeface="ＭＳ Ｐゴシック" pitchFamily="28" charset="-128"/>
              </a:rPr>
              <a:t> fish stocks of the Bering Sea and the Gulf of Alaska is an inheritance bestowed on us by generations of dedicated professionals who have studied the life histories, habitats and productivity of these various resources</a:t>
            </a:r>
            <a:r>
              <a:rPr lang="en-US" sz="2400" b="0" i="1" dirty="0" smtClean="0">
                <a:effectLst/>
                <a:latin typeface="Arial" charset="0"/>
                <a:ea typeface="ＭＳ Ｐゴシック" pitchFamily="28" charset="-128"/>
              </a:rPr>
              <a:t>.”</a:t>
            </a:r>
            <a:endParaRPr lang="en-US" sz="3600" b="0" i="1" dirty="0">
              <a:effectLst/>
              <a:latin typeface="Arial" charset="0"/>
              <a:ea typeface="ＭＳ Ｐゴシック" pitchFamily="28"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descr="long liner"/>
          <p:cNvPicPr>
            <a:picLocks noChangeAspect="1" noChangeArrowheads="1"/>
          </p:cNvPicPr>
          <p:nvPr/>
        </p:nvPicPr>
        <p:blipFill>
          <a:blip r:embed="rId3" cstate="print"/>
          <a:srcRect t="36974" r="11765"/>
          <a:stretch>
            <a:fillRect/>
          </a:stretch>
        </p:blipFill>
        <p:spPr bwMode="auto">
          <a:xfrm>
            <a:off x="0" y="0"/>
            <a:ext cx="9144000" cy="4419600"/>
          </a:xfrm>
          <a:prstGeom prst="rect">
            <a:avLst/>
          </a:prstGeom>
          <a:noFill/>
        </p:spPr>
      </p:pic>
      <p:sp>
        <p:nvSpPr>
          <p:cNvPr id="2077" name="Rectangle 29"/>
          <p:cNvSpPr>
            <a:spLocks noChangeArrowheads="1"/>
          </p:cNvSpPr>
          <p:nvPr/>
        </p:nvSpPr>
        <p:spPr bwMode="auto">
          <a:xfrm>
            <a:off x="0" y="4419600"/>
            <a:ext cx="9144000" cy="2438400"/>
          </a:xfrm>
          <a:prstGeom prst="rect">
            <a:avLst/>
          </a:prstGeom>
          <a:solidFill>
            <a:srgbClr val="0B2368"/>
          </a:solidFill>
          <a:ln w="9525">
            <a:noFill/>
            <a:miter lim="800000"/>
            <a:headEnd/>
            <a:tailEnd/>
          </a:ln>
          <a:effectLst>
            <a:outerShdw dist="35921" dir="2700000" algn="ctr" rotWithShape="0">
              <a:srgbClr val="808080"/>
            </a:outerShdw>
          </a:effectLst>
        </p:spPr>
        <p:txBody>
          <a:bodyPr wrap="none" anchor="ctr"/>
          <a:lstStyle/>
          <a:p>
            <a:pPr algn="ctr">
              <a:defRPr/>
            </a:pPr>
            <a:endParaRPr lang="en-US" sz="2400" b="0">
              <a:solidFill>
                <a:srgbClr val="123077"/>
              </a:solidFill>
              <a:effectLst/>
              <a:latin typeface="Arial" charset="0"/>
              <a:ea typeface="ＭＳ Ｐゴシック" pitchFamily="84" charset="-128"/>
            </a:endParaRPr>
          </a:p>
        </p:txBody>
      </p:sp>
      <p:sp>
        <p:nvSpPr>
          <p:cNvPr id="332804" name="Rectangle 23"/>
          <p:cNvSpPr>
            <a:spLocks noChangeArrowheads="1"/>
          </p:cNvSpPr>
          <p:nvPr/>
        </p:nvSpPr>
        <p:spPr bwMode="auto">
          <a:xfrm>
            <a:off x="609600" y="4876800"/>
            <a:ext cx="8153400" cy="2133600"/>
          </a:xfrm>
          <a:prstGeom prst="rect">
            <a:avLst/>
          </a:prstGeom>
          <a:noFill/>
          <a:ln w="57150" cmpd="thickThin">
            <a:noFill/>
            <a:miter lim="800000"/>
            <a:headEnd/>
            <a:tailEnd/>
          </a:ln>
          <a:effectLst/>
        </p:spPr>
        <p:txBody>
          <a:bodyPr anchor="ctr"/>
          <a:lstStyle/>
          <a:p>
            <a:pPr algn="ctr"/>
            <a:r>
              <a:rPr lang="en-US" sz="2800" b="0" i="1" dirty="0">
                <a:solidFill>
                  <a:schemeClr val="bg1"/>
                </a:solidFill>
                <a:effectLst/>
                <a:latin typeface="Arial" charset="0"/>
                <a:ea typeface="ＭＳ Ｐゴシック" pitchFamily="28" charset="-128"/>
              </a:rPr>
              <a:t>Many of our predecessors had to make difficult decisions at times, to forego or to reduce harvest, in order to protect long-term sustainability</a:t>
            </a:r>
            <a:r>
              <a:rPr lang="en-US" sz="2800" i="1" dirty="0">
                <a:solidFill>
                  <a:schemeClr val="bg1"/>
                </a:solidFill>
                <a:effectLst/>
                <a:latin typeface="Times New Roman" pitchFamily="18" charset="0"/>
                <a:ea typeface="ＭＳ Ｐゴシック" pitchFamily="28" charset="-128"/>
              </a:rPr>
              <a:t>.</a:t>
            </a:r>
            <a:endParaRPr lang="en-US" sz="2400" b="0" i="1" dirty="0">
              <a:effectLst/>
              <a:latin typeface="Times New Roman" pitchFamily="18" charset="0"/>
              <a:ea typeface="ＭＳ Ｐゴシック" pitchFamily="28" charset="-128"/>
            </a:endParaRPr>
          </a:p>
          <a:p>
            <a:endParaRPr lang="en-US" sz="2400" b="0" dirty="0">
              <a:solidFill>
                <a:schemeClr val="bg1"/>
              </a:solidFill>
              <a:effectLst/>
              <a:latin typeface="Times New Roman" pitchFamily="18" charset="0"/>
              <a:ea typeface="ＭＳ Ｐゴシック" pitchFamily="28" charset="-128"/>
            </a:endParaRPr>
          </a:p>
          <a:p>
            <a:pPr algn="r" eaLnBrk="1" hangingPunct="1"/>
            <a:endParaRPr lang="en-US" sz="4000" dirty="0">
              <a:solidFill>
                <a:schemeClr val="bg1"/>
              </a:solidFill>
              <a:effectLst/>
              <a:latin typeface="Times New Roman" pitchFamily="18" charset="0"/>
              <a:ea typeface="ＭＳ Ｐゴシック" pitchFamily="28" charset="-128"/>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2" descr="sunset scene"/>
          <p:cNvPicPr>
            <a:picLocks noChangeAspect="1" noChangeArrowheads="1"/>
          </p:cNvPicPr>
          <p:nvPr/>
        </p:nvPicPr>
        <p:blipFill>
          <a:blip r:embed="rId3" cstate="print"/>
          <a:srcRect l="14641" t="16080"/>
          <a:stretch>
            <a:fillRect/>
          </a:stretch>
        </p:blipFill>
        <p:spPr bwMode="auto">
          <a:xfrm>
            <a:off x="0" y="0"/>
            <a:ext cx="9144000" cy="5791200"/>
          </a:xfrm>
          <a:prstGeom prst="rect">
            <a:avLst/>
          </a:prstGeom>
          <a:noFill/>
        </p:spPr>
      </p:pic>
      <p:sp>
        <p:nvSpPr>
          <p:cNvPr id="2077" name="Rectangle 29"/>
          <p:cNvSpPr>
            <a:spLocks noChangeArrowheads="1"/>
          </p:cNvSpPr>
          <p:nvPr/>
        </p:nvSpPr>
        <p:spPr bwMode="auto">
          <a:xfrm>
            <a:off x="0" y="4419600"/>
            <a:ext cx="9144000" cy="2438400"/>
          </a:xfrm>
          <a:prstGeom prst="rect">
            <a:avLst/>
          </a:prstGeom>
          <a:solidFill>
            <a:srgbClr val="0B2368"/>
          </a:solidFill>
          <a:ln w="9525">
            <a:noFill/>
            <a:miter lim="800000"/>
            <a:headEnd/>
            <a:tailEnd/>
          </a:ln>
          <a:effectLst>
            <a:outerShdw dist="35921" dir="2700000" algn="ctr" rotWithShape="0">
              <a:srgbClr val="808080"/>
            </a:outerShdw>
          </a:effectLst>
        </p:spPr>
        <p:txBody>
          <a:bodyPr wrap="none" anchor="ctr"/>
          <a:lstStyle/>
          <a:p>
            <a:pPr algn="ctr">
              <a:defRPr/>
            </a:pPr>
            <a:endParaRPr lang="en-US" sz="2400" b="0">
              <a:solidFill>
                <a:srgbClr val="123077"/>
              </a:solidFill>
              <a:effectLst/>
              <a:latin typeface="Arial" charset="0"/>
              <a:ea typeface="ＭＳ Ｐゴシック" pitchFamily="84" charset="-128"/>
            </a:endParaRPr>
          </a:p>
        </p:txBody>
      </p:sp>
      <p:sp>
        <p:nvSpPr>
          <p:cNvPr id="334852" name="Rectangle 23"/>
          <p:cNvSpPr>
            <a:spLocks noChangeArrowheads="1"/>
          </p:cNvSpPr>
          <p:nvPr/>
        </p:nvSpPr>
        <p:spPr bwMode="auto">
          <a:xfrm>
            <a:off x="457200" y="5105400"/>
            <a:ext cx="8153400" cy="2057400"/>
          </a:xfrm>
          <a:prstGeom prst="rect">
            <a:avLst/>
          </a:prstGeom>
          <a:noFill/>
          <a:ln w="57150" cmpd="thickThin">
            <a:noFill/>
            <a:miter lim="800000"/>
            <a:headEnd/>
            <a:tailEnd/>
          </a:ln>
          <a:effectLst>
            <a:outerShdw dist="35921" dir="2700000" algn="ctr" rotWithShape="0">
              <a:srgbClr val="808080"/>
            </a:outerShdw>
          </a:effectLst>
        </p:spPr>
        <p:txBody>
          <a:bodyPr anchor="ctr"/>
          <a:lstStyle/>
          <a:p>
            <a:pPr algn="ctr" eaLnBrk="1" hangingPunct="1"/>
            <a:r>
              <a:rPr lang="en-US" sz="2800" b="0">
                <a:effectLst/>
                <a:latin typeface="Arial" charset="0"/>
                <a:ea typeface="ＭＳ Ｐゴシック" pitchFamily="28" charset="-128"/>
              </a:rPr>
              <a:t>As the current custodians of these immensely valuable and renewable resources, we honor their work by continuing it.”</a:t>
            </a:r>
          </a:p>
          <a:p>
            <a:pPr algn="ctr" eaLnBrk="1" hangingPunct="1"/>
            <a:endParaRPr lang="en-US" sz="2800" b="0">
              <a:effectLst/>
              <a:latin typeface="Arial" charset="0"/>
              <a:ea typeface="ＭＳ Ｐゴシック" pitchFamily="28" charset="-128"/>
            </a:endParaRPr>
          </a:p>
          <a:p>
            <a:pPr algn="ctr" eaLnBrk="1" hangingPunct="1"/>
            <a:r>
              <a:rPr lang="en-US" sz="2000" b="0" i="1">
                <a:solidFill>
                  <a:schemeClr val="bg1"/>
                </a:solidFill>
                <a:effectLst/>
                <a:latin typeface="Arial" charset="0"/>
                <a:ea typeface="ＭＳ Ｐゴシック" pitchFamily="28" charset="-128"/>
              </a:rPr>
              <a:t>Denby S. Lloyd, Commissioner, </a:t>
            </a:r>
          </a:p>
          <a:p>
            <a:pPr algn="ctr" eaLnBrk="1" hangingPunct="1"/>
            <a:r>
              <a:rPr lang="en-US" sz="2000" b="0" i="1">
                <a:solidFill>
                  <a:schemeClr val="bg1"/>
                </a:solidFill>
                <a:effectLst/>
                <a:latin typeface="Arial" charset="0"/>
                <a:ea typeface="ＭＳ Ｐゴシック" pitchFamily="28" charset="-128"/>
              </a:rPr>
              <a:t>Alaska Department of Fish &amp; Game (ADF&amp;G)</a:t>
            </a:r>
            <a:endParaRPr lang="en-US" sz="2000" b="0">
              <a:effectLst/>
              <a:latin typeface="Arial" charset="0"/>
              <a:ea typeface="ＭＳ Ｐゴシック" pitchFamily="28" charset="-128"/>
            </a:endParaRPr>
          </a:p>
          <a:p>
            <a:pPr algn="ctr" eaLnBrk="1" hangingPunct="1"/>
            <a:endParaRPr lang="en-US" sz="2800" b="0">
              <a:solidFill>
                <a:schemeClr val="bg1"/>
              </a:solidFill>
              <a:effectLst/>
              <a:latin typeface="Arial" charset="0"/>
              <a:ea typeface="ＭＳ Ｐゴシック" pitchFamily="28" charset="-128"/>
            </a:endParaRPr>
          </a:p>
          <a:p>
            <a:pPr algn="r" eaLnBrk="1" hangingPunct="1"/>
            <a:endParaRPr lang="en-US" sz="4000">
              <a:solidFill>
                <a:schemeClr val="bg1"/>
              </a:solidFill>
              <a:effectLst/>
              <a:latin typeface="Times New Roman" pitchFamily="18" charset="0"/>
              <a:ea typeface="ＭＳ Ｐゴシック" pitchFamily="28"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z="4000"/>
              <a:t/>
            </a:r>
            <a:br>
              <a:rPr lang="en-US" sz="4000"/>
            </a:br>
            <a:r>
              <a:rPr lang="en-US" sz="4000"/>
              <a:t/>
            </a:r>
            <a:br>
              <a:rPr lang="en-US" sz="4000"/>
            </a:br>
            <a:r>
              <a:rPr lang="en-US" sz="4000"/>
              <a:t/>
            </a:r>
            <a:br>
              <a:rPr lang="en-US" sz="4000"/>
            </a:br>
            <a:r>
              <a:rPr lang="en-US" sz="4000"/>
              <a:t>Alaska Seafood Marketing Institute</a:t>
            </a:r>
          </a:p>
        </p:txBody>
      </p:sp>
      <p:sp>
        <p:nvSpPr>
          <p:cNvPr id="139267" name="Rectangle 3"/>
          <p:cNvSpPr>
            <a:spLocks noGrp="1" noChangeArrowheads="1"/>
          </p:cNvSpPr>
          <p:nvPr>
            <p:ph type="body" idx="1"/>
          </p:nvPr>
        </p:nvSpPr>
        <p:spPr/>
        <p:txBody>
          <a:bodyPr/>
          <a:lstStyle/>
          <a:p>
            <a:pPr algn="ctr">
              <a:lnSpc>
                <a:spcPct val="90000"/>
              </a:lnSpc>
              <a:buFont typeface="Wingdings" pitchFamily="2" charset="2"/>
              <a:buNone/>
            </a:pPr>
            <a:endParaRPr lang="en-US"/>
          </a:p>
          <a:p>
            <a:pPr algn="ctr">
              <a:lnSpc>
                <a:spcPct val="90000"/>
              </a:lnSpc>
              <a:buFont typeface="Wingdings" pitchFamily="2" charset="2"/>
              <a:buNone/>
            </a:pPr>
            <a:r>
              <a:rPr lang="en-US"/>
              <a:t>311 North Franklin Street</a:t>
            </a:r>
          </a:p>
          <a:p>
            <a:pPr algn="ctr">
              <a:lnSpc>
                <a:spcPct val="90000"/>
              </a:lnSpc>
              <a:buFont typeface="Wingdings" pitchFamily="2" charset="2"/>
              <a:buNone/>
            </a:pPr>
            <a:r>
              <a:rPr lang="en-US"/>
              <a:t>Juneau, AK 99801</a:t>
            </a:r>
          </a:p>
          <a:p>
            <a:pPr algn="ctr">
              <a:lnSpc>
                <a:spcPct val="90000"/>
              </a:lnSpc>
              <a:buFont typeface="Wingdings" pitchFamily="2" charset="2"/>
              <a:buNone/>
            </a:pPr>
            <a:r>
              <a:rPr lang="en-US"/>
              <a:t>Phone: (907) 465-5560</a:t>
            </a:r>
          </a:p>
          <a:p>
            <a:pPr algn="ctr">
              <a:lnSpc>
                <a:spcPct val="90000"/>
              </a:lnSpc>
              <a:buFont typeface="Wingdings" pitchFamily="2" charset="2"/>
              <a:buNone/>
            </a:pPr>
            <a:r>
              <a:rPr lang="en-US"/>
              <a:t>Toll Free: (800) 478-2903</a:t>
            </a:r>
          </a:p>
          <a:p>
            <a:pPr algn="ctr">
              <a:lnSpc>
                <a:spcPct val="90000"/>
              </a:lnSpc>
              <a:buFont typeface="Wingdings" pitchFamily="2" charset="2"/>
              <a:buNone/>
            </a:pPr>
            <a:r>
              <a:rPr lang="en-US"/>
              <a:t>Fax: (907) 465-5572</a:t>
            </a:r>
          </a:p>
          <a:p>
            <a:pPr algn="ctr">
              <a:lnSpc>
                <a:spcPct val="90000"/>
              </a:lnSpc>
              <a:buFont typeface="Wingdings" pitchFamily="2" charset="2"/>
              <a:buNone/>
            </a:pPr>
            <a:r>
              <a:rPr lang="en-US"/>
              <a:t>Email: </a:t>
            </a:r>
            <a:r>
              <a:rPr lang="en-US">
                <a:hlinkClick r:id="rId3"/>
              </a:rPr>
              <a:t>info@alaskaseafood.org</a:t>
            </a:r>
            <a:endParaRPr lang="en-US"/>
          </a:p>
          <a:p>
            <a:pPr algn="ctr">
              <a:lnSpc>
                <a:spcPct val="90000"/>
              </a:lnSpc>
              <a:buFont typeface="Wingdings" pitchFamily="2" charset="2"/>
              <a:buNone/>
            </a:pPr>
            <a:r>
              <a:rPr lang="en-US"/>
              <a:t>Website: </a:t>
            </a:r>
            <a:r>
              <a:rPr lang="en-US">
                <a:hlinkClick r:id="rId4"/>
              </a:rPr>
              <a:t>www.alaskaseafood.org</a:t>
            </a:r>
            <a:endParaRPr lang="en-US"/>
          </a:p>
          <a:p>
            <a:pPr algn="ctr">
              <a:lnSpc>
                <a:spcPct val="90000"/>
              </a:lnSpc>
              <a:buFont typeface="Wingdings" pitchFamily="2" charset="2"/>
              <a:buNone/>
            </a:pPr>
            <a:endParaRPr lang="en-US"/>
          </a:p>
        </p:txBody>
      </p:sp>
      <p:pic>
        <p:nvPicPr>
          <p:cNvPr id="139268" name="Picture 4" descr="ASMI_WildNatural_tag stroke"/>
          <p:cNvPicPr>
            <a:picLocks noChangeAspect="1" noChangeArrowheads="1"/>
          </p:cNvPicPr>
          <p:nvPr/>
        </p:nvPicPr>
        <p:blipFill>
          <a:blip r:embed="rId5" cstate="print"/>
          <a:srcRect/>
          <a:stretch>
            <a:fillRect/>
          </a:stretch>
        </p:blipFill>
        <p:spPr bwMode="auto">
          <a:xfrm>
            <a:off x="3581400" y="228600"/>
            <a:ext cx="2057400" cy="11890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sz="4000" cap="small" dirty="0">
                <a:latin typeface="+mn-lt"/>
              </a:rPr>
              <a:t>ASMI Funding</a:t>
            </a:r>
          </a:p>
        </p:txBody>
      </p:sp>
      <p:sp>
        <p:nvSpPr>
          <p:cNvPr id="340995" name="Rectangle 3"/>
          <p:cNvSpPr>
            <a:spLocks noGrp="1" noChangeArrowheads="1"/>
          </p:cNvSpPr>
          <p:nvPr>
            <p:ph type="body" idx="1"/>
          </p:nvPr>
        </p:nvSpPr>
        <p:spPr/>
        <p:txBody>
          <a:bodyPr/>
          <a:lstStyle/>
          <a:p>
            <a:r>
              <a:rPr lang="en-US" dirty="0"/>
              <a:t>Voluntary Industry Self Assessment</a:t>
            </a:r>
          </a:p>
          <a:p>
            <a:r>
              <a:rPr lang="en-US" dirty="0"/>
              <a:t>State General Funds</a:t>
            </a:r>
          </a:p>
          <a:p>
            <a:r>
              <a:rPr lang="en-US" dirty="0"/>
              <a:t>Federal Funds for Overseas (cooperator in USDA Market Access Program; matched by industry and state funds)</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ctrTitle"/>
          </p:nvPr>
        </p:nvSpPr>
        <p:spPr>
          <a:xfrm>
            <a:off x="0" y="304800"/>
            <a:ext cx="9144000" cy="1066800"/>
          </a:xfrm>
        </p:spPr>
        <p:txBody>
          <a:bodyPr/>
          <a:lstStyle/>
          <a:p>
            <a:r>
              <a:rPr lang="en-US" sz="4000" cap="small" dirty="0"/>
              <a:t>Alaska </a:t>
            </a:r>
            <a:r>
              <a:rPr lang="en-US" sz="4000" cap="small" dirty="0" smtClean="0"/>
              <a:t/>
            </a:r>
            <a:br>
              <a:rPr lang="en-US" sz="4000" cap="small" dirty="0" smtClean="0"/>
            </a:br>
            <a:r>
              <a:rPr lang="en-US" sz="4000" cap="small" dirty="0" smtClean="0"/>
              <a:t>A </a:t>
            </a:r>
            <a:r>
              <a:rPr lang="en-US" sz="4000" cap="small" dirty="0"/>
              <a:t>Global Player in Seafood</a:t>
            </a:r>
          </a:p>
        </p:txBody>
      </p:sp>
      <p:sp>
        <p:nvSpPr>
          <p:cNvPr id="366595" name="Rectangle 3"/>
          <p:cNvSpPr>
            <a:spLocks noGrp="1" noChangeArrowheads="1"/>
          </p:cNvSpPr>
          <p:nvPr>
            <p:ph type="subTitle" idx="1"/>
          </p:nvPr>
        </p:nvSpPr>
        <p:spPr>
          <a:xfrm>
            <a:off x="76200" y="4495800"/>
            <a:ext cx="9067800" cy="1752600"/>
          </a:xfrm>
        </p:spPr>
        <p:txBody>
          <a:bodyPr/>
          <a:lstStyle/>
          <a:p>
            <a:pPr>
              <a:buFont typeface="Wingdings" pitchFamily="2" charset="2"/>
              <a:buChar char="Ø"/>
            </a:pPr>
            <a:r>
              <a:rPr lang="en-US" dirty="0"/>
              <a:t>Alaska would be in </a:t>
            </a:r>
            <a:r>
              <a:rPr lang="en-US" dirty="0" smtClean="0"/>
              <a:t>the top </a:t>
            </a:r>
            <a:r>
              <a:rPr lang="en-US" dirty="0"/>
              <a:t>10 of seafood producing nations</a:t>
            </a:r>
          </a:p>
          <a:p>
            <a:pPr>
              <a:buFont typeface="Wingdings" pitchFamily="2" charset="2"/>
              <a:buChar char="Ø"/>
            </a:pPr>
            <a:r>
              <a:rPr lang="en-US" dirty="0"/>
              <a:t>62% of U.S. Production</a:t>
            </a:r>
          </a:p>
        </p:txBody>
      </p:sp>
      <p:sp>
        <p:nvSpPr>
          <p:cNvPr id="366596" name="Text Box 4"/>
          <p:cNvSpPr txBox="1">
            <a:spLocks noChangeArrowheads="1"/>
          </p:cNvSpPr>
          <p:nvPr/>
        </p:nvSpPr>
        <p:spPr bwMode="auto">
          <a:xfrm>
            <a:off x="762000" y="6324600"/>
            <a:ext cx="3886200" cy="366713"/>
          </a:xfrm>
          <a:prstGeom prst="rect">
            <a:avLst/>
          </a:prstGeom>
          <a:noFill/>
          <a:ln w="9525">
            <a:noFill/>
            <a:miter lim="800000"/>
            <a:headEnd/>
            <a:tailEnd/>
          </a:ln>
          <a:effectLst/>
        </p:spPr>
        <p:txBody>
          <a:bodyPr>
            <a:spAutoFit/>
          </a:bodyPr>
          <a:lstStyle/>
          <a:p>
            <a:pPr eaLnBrk="1" hangingPunct="1">
              <a:spcBef>
                <a:spcPct val="50000"/>
              </a:spcBef>
            </a:pPr>
            <a:r>
              <a:rPr lang="en-US" b="0">
                <a:effectLst/>
                <a:latin typeface="Arial" charset="0"/>
              </a:rPr>
              <a:t>Source: Northern Economics, 2009</a:t>
            </a:r>
          </a:p>
        </p:txBody>
      </p:sp>
      <p:pic>
        <p:nvPicPr>
          <p:cNvPr id="366597" name="Picture 5" descr="2625-alaska-map-over-us-map-s3"/>
          <p:cNvPicPr>
            <a:picLocks noChangeAspect="1" noChangeArrowheads="1"/>
          </p:cNvPicPr>
          <p:nvPr/>
        </p:nvPicPr>
        <p:blipFill>
          <a:blip r:embed="rId3" cstate="print"/>
          <a:srcRect/>
          <a:stretch>
            <a:fillRect/>
          </a:stretch>
        </p:blipFill>
        <p:spPr bwMode="auto">
          <a:xfrm>
            <a:off x="2667000" y="1447800"/>
            <a:ext cx="3924300" cy="2968625"/>
          </a:xfrm>
          <a:prstGeom prst="rect">
            <a:avLst/>
          </a:prstGeom>
          <a:noFill/>
        </p:spPr>
      </p:pic>
      <p:sp>
        <p:nvSpPr>
          <p:cNvPr id="366598" name="Text Box 6"/>
          <p:cNvSpPr txBox="1">
            <a:spLocks noChangeArrowheads="1"/>
          </p:cNvSpPr>
          <p:nvPr/>
        </p:nvSpPr>
        <p:spPr bwMode="auto">
          <a:xfrm>
            <a:off x="228600" y="2362200"/>
            <a:ext cx="2057400" cy="830997"/>
          </a:xfrm>
          <a:prstGeom prst="rect">
            <a:avLst/>
          </a:prstGeom>
          <a:noFill/>
          <a:ln w="9525">
            <a:noFill/>
            <a:miter lim="800000"/>
            <a:headEnd/>
            <a:tailEnd/>
          </a:ln>
          <a:effectLst/>
        </p:spPr>
        <p:txBody>
          <a:bodyPr>
            <a:spAutoFit/>
          </a:bodyPr>
          <a:lstStyle/>
          <a:p>
            <a:pPr algn="ctr" eaLnBrk="1" hangingPunct="1">
              <a:spcBef>
                <a:spcPct val="50000"/>
              </a:spcBef>
            </a:pPr>
            <a:r>
              <a:rPr lang="en-US" sz="2400" b="0" dirty="0">
                <a:effectLst/>
                <a:latin typeface="Arial" charset="0"/>
              </a:rPr>
              <a:t>1/5 landmass of USA</a:t>
            </a:r>
          </a:p>
        </p:txBody>
      </p:sp>
      <p:sp>
        <p:nvSpPr>
          <p:cNvPr id="366599" name="Text Box 7"/>
          <p:cNvSpPr txBox="1">
            <a:spLocks noChangeArrowheads="1"/>
          </p:cNvSpPr>
          <p:nvPr/>
        </p:nvSpPr>
        <p:spPr bwMode="auto">
          <a:xfrm>
            <a:off x="6781800" y="2133600"/>
            <a:ext cx="2209800" cy="1200329"/>
          </a:xfrm>
          <a:prstGeom prst="rect">
            <a:avLst/>
          </a:prstGeom>
          <a:noFill/>
          <a:ln w="9525">
            <a:noFill/>
            <a:miter lim="800000"/>
            <a:headEnd/>
            <a:tailEnd/>
          </a:ln>
          <a:effectLst/>
        </p:spPr>
        <p:txBody>
          <a:bodyPr>
            <a:spAutoFit/>
          </a:bodyPr>
          <a:lstStyle/>
          <a:p>
            <a:pPr algn="ctr" eaLnBrk="1" hangingPunct="1">
              <a:spcBef>
                <a:spcPct val="50000"/>
              </a:spcBef>
            </a:pPr>
            <a:r>
              <a:rPr lang="en-US" sz="2400" b="0" dirty="0">
                <a:effectLst/>
                <a:latin typeface="Arial" charset="0"/>
              </a:rPr>
              <a:t>More than 50% coastline of USA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title"/>
          </p:nvPr>
        </p:nvSpPr>
        <p:spPr>
          <a:xfrm>
            <a:off x="457200" y="0"/>
            <a:ext cx="8229600" cy="1139825"/>
          </a:xfrm>
        </p:spPr>
        <p:txBody>
          <a:bodyPr/>
          <a:lstStyle/>
          <a:p>
            <a:pPr algn="l"/>
            <a:r>
              <a:rPr lang="en-US" sz="3500" cap="small" dirty="0">
                <a:latin typeface="+mn-lt"/>
              </a:rPr>
              <a:t>Alaska’s seafood industry</a:t>
            </a:r>
          </a:p>
        </p:txBody>
      </p:sp>
      <p:sp>
        <p:nvSpPr>
          <p:cNvPr id="184324" name="Rectangle 4"/>
          <p:cNvSpPr>
            <a:spLocks noGrp="1" noChangeArrowheads="1"/>
          </p:cNvSpPr>
          <p:nvPr>
            <p:ph sz="half" idx="1"/>
          </p:nvPr>
        </p:nvSpPr>
        <p:spPr>
          <a:xfrm>
            <a:off x="457200" y="914400"/>
            <a:ext cx="4038600" cy="5715000"/>
          </a:xfrm>
        </p:spPr>
        <p:txBody>
          <a:bodyPr/>
          <a:lstStyle/>
          <a:p>
            <a:r>
              <a:rPr lang="en-US" sz="2500" b="1" dirty="0"/>
              <a:t>is worth $5.8 billion</a:t>
            </a:r>
            <a:r>
              <a:rPr lang="en-US" sz="2500" dirty="0"/>
              <a:t> to Alaska in terms of direct and induced economic output (source: Northern Economics)</a:t>
            </a:r>
          </a:p>
          <a:p>
            <a:r>
              <a:rPr lang="en-US" sz="2500" dirty="0"/>
              <a:t>is the state’s largest private sector employer accounting for </a:t>
            </a:r>
            <a:r>
              <a:rPr lang="en-US" sz="2500" b="1" dirty="0"/>
              <a:t>54,000 jobs</a:t>
            </a:r>
            <a:r>
              <a:rPr lang="en-US" sz="2500" dirty="0"/>
              <a:t>; and 11,000 jobs for nine months of the year</a:t>
            </a:r>
          </a:p>
          <a:p>
            <a:r>
              <a:rPr lang="en-US" sz="2500" dirty="0"/>
              <a:t>brings </a:t>
            </a:r>
            <a:r>
              <a:rPr lang="en-US" sz="2500" b="1" dirty="0"/>
              <a:t>$90 million in tax revenue to state and local governments</a:t>
            </a:r>
          </a:p>
        </p:txBody>
      </p:sp>
      <p:pic>
        <p:nvPicPr>
          <p:cNvPr id="6" name="Content Placeholder 5" descr="Alaska Crabbing Bering Sea"/>
          <p:cNvPicPr>
            <a:picLocks noGrp="1" noChangeAspect="1" noChangeArrowheads="1"/>
          </p:cNvPicPr>
          <p:nvPr>
            <p:ph sz="half" idx="2"/>
          </p:nvPr>
        </p:nvPicPr>
        <p:blipFill>
          <a:blip r:embed="rId3" cstate="print"/>
          <a:srcRect/>
          <a:stretch>
            <a:fillRect/>
          </a:stretch>
        </p:blipFill>
        <p:spPr bwMode="auto">
          <a:xfrm>
            <a:off x="4648200" y="1905000"/>
            <a:ext cx="4085492" cy="3124200"/>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cap="small" dirty="0"/>
              <a:t>Sustainability</a:t>
            </a:r>
          </a:p>
        </p:txBody>
      </p:sp>
      <p:sp>
        <p:nvSpPr>
          <p:cNvPr id="324611" name="Rectangle 3"/>
          <p:cNvSpPr>
            <a:spLocks noGrp="1" noChangeArrowheads="1"/>
          </p:cNvSpPr>
          <p:nvPr>
            <p:ph idx="1"/>
          </p:nvPr>
        </p:nvSpPr>
        <p:spPr>
          <a:xfrm>
            <a:off x="457200" y="1371601"/>
            <a:ext cx="8229600" cy="1828800"/>
          </a:xfrm>
        </p:spPr>
        <p:txBody>
          <a:bodyPr/>
          <a:lstStyle/>
          <a:p>
            <a:pPr algn="ctr">
              <a:buFont typeface="Wingdings" pitchFamily="2" charset="2"/>
              <a:buChar char="Ø"/>
            </a:pPr>
            <a:r>
              <a:rPr lang="en-US" sz="2500" dirty="0"/>
              <a:t>World’s resources coming under increasing pressure</a:t>
            </a:r>
          </a:p>
          <a:p>
            <a:pPr algn="ctr">
              <a:buFont typeface="Wingdings" pitchFamily="2" charset="2"/>
              <a:buChar char="Ø"/>
            </a:pPr>
            <a:r>
              <a:rPr lang="en-US" sz="2500" dirty="0"/>
              <a:t>Need for sustainable utilization is paramount</a:t>
            </a:r>
          </a:p>
          <a:p>
            <a:pPr algn="ctr">
              <a:buFont typeface="Wingdings" pitchFamily="2" charset="2"/>
              <a:buChar char="Ø"/>
            </a:pPr>
            <a:r>
              <a:rPr lang="en-US" sz="2500" dirty="0"/>
              <a:t>Sustainability the topic du jour</a:t>
            </a:r>
          </a:p>
        </p:txBody>
      </p:sp>
      <p:pic>
        <p:nvPicPr>
          <p:cNvPr id="324612" name="Picture 4" descr="herring haul"/>
          <p:cNvPicPr>
            <a:picLocks noChangeAspect="1" noChangeArrowheads="1"/>
          </p:cNvPicPr>
          <p:nvPr/>
        </p:nvPicPr>
        <p:blipFill>
          <a:blip r:embed="rId3" cstate="print"/>
          <a:srcRect/>
          <a:stretch>
            <a:fillRect/>
          </a:stretch>
        </p:blipFill>
        <p:spPr bwMode="auto">
          <a:xfrm>
            <a:off x="1295400" y="3124200"/>
            <a:ext cx="6477000" cy="3088441"/>
          </a:xfrm>
          <a:prstGeom prst="rect">
            <a:avLst/>
          </a:prstGeom>
          <a:noFill/>
          <a:ln w="38100">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r>
              <a:rPr lang="en-US" cap="small" dirty="0"/>
              <a:t>Sustainability </a:t>
            </a:r>
            <a:r>
              <a:rPr lang="en-US" cap="small" dirty="0" smtClean="0"/>
              <a:t/>
            </a:r>
            <a:br>
              <a:rPr lang="en-US" cap="small" dirty="0" smtClean="0"/>
            </a:br>
            <a:r>
              <a:rPr lang="en-US" cap="small" dirty="0" smtClean="0"/>
              <a:t>Not New </a:t>
            </a:r>
            <a:r>
              <a:rPr lang="en-US" cap="small" dirty="0"/>
              <a:t>in Alaska</a:t>
            </a:r>
          </a:p>
        </p:txBody>
      </p:sp>
      <p:sp>
        <p:nvSpPr>
          <p:cNvPr id="318467" name="Rectangle 3"/>
          <p:cNvSpPr>
            <a:spLocks noGrp="1" noChangeArrowheads="1"/>
          </p:cNvSpPr>
          <p:nvPr>
            <p:ph type="body" idx="1"/>
          </p:nvPr>
        </p:nvSpPr>
        <p:spPr>
          <a:xfrm>
            <a:off x="304800" y="1905000"/>
            <a:ext cx="8534400" cy="4495800"/>
          </a:xfrm>
        </p:spPr>
        <p:txBody>
          <a:bodyPr/>
          <a:lstStyle/>
          <a:p>
            <a:pPr algn="ctr"/>
            <a:r>
              <a:rPr lang="en-US" sz="3000" dirty="0"/>
              <a:t>Sustainability and Responsible Fisheries Management </a:t>
            </a:r>
            <a:r>
              <a:rPr lang="en-US" sz="3000" dirty="0" smtClean="0"/>
              <a:t>has been an </a:t>
            </a:r>
            <a:r>
              <a:rPr lang="en-US" sz="3000" dirty="0"/>
              <a:t>element of Alaska efforts for more </a:t>
            </a:r>
            <a:r>
              <a:rPr lang="en-US" sz="3000" dirty="0" smtClean="0"/>
              <a:t>than </a:t>
            </a:r>
            <a:r>
              <a:rPr lang="en-US" sz="3000" dirty="0"/>
              <a:t>50 years</a:t>
            </a:r>
          </a:p>
          <a:p>
            <a:pPr algn="ctr"/>
            <a:r>
              <a:rPr lang="en-US" sz="3000" dirty="0"/>
              <a:t>Part of Alaska story-delivered by </a:t>
            </a:r>
            <a:br>
              <a:rPr lang="en-US" sz="3000" dirty="0"/>
            </a:br>
            <a:r>
              <a:rPr lang="en-US" sz="3000" dirty="0"/>
              <a:t>ASMI along with other key attributes of Alaska: purity, quality, wild, natural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Grp="1" noChangeArrowheads="1"/>
          </p:cNvSpPr>
          <p:nvPr>
            <p:ph type="title"/>
          </p:nvPr>
        </p:nvSpPr>
        <p:spPr>
          <a:xfrm>
            <a:off x="457200" y="273050"/>
            <a:ext cx="5105400" cy="1098550"/>
          </a:xfrm>
        </p:spPr>
        <p:txBody>
          <a:bodyPr/>
          <a:lstStyle/>
          <a:p>
            <a:pPr algn="ctr"/>
            <a:r>
              <a:rPr lang="en-US" sz="3600" b="1" cap="small" dirty="0">
                <a:latin typeface="Book Antiqua" pitchFamily="18" charset="0"/>
              </a:rPr>
              <a:t>Alaska Seafood’s Sustainability</a:t>
            </a:r>
          </a:p>
        </p:txBody>
      </p:sp>
      <p:sp>
        <p:nvSpPr>
          <p:cNvPr id="194564" name="Rectangle 4"/>
          <p:cNvSpPr>
            <a:spLocks noGrp="1" noChangeArrowheads="1"/>
          </p:cNvSpPr>
          <p:nvPr>
            <p:ph type="body" sz="half" idx="2"/>
          </p:nvPr>
        </p:nvSpPr>
        <p:spPr>
          <a:xfrm>
            <a:off x="0" y="1663700"/>
            <a:ext cx="6019800" cy="5194300"/>
          </a:xfrm>
        </p:spPr>
        <p:txBody>
          <a:bodyPr/>
          <a:lstStyle/>
          <a:p>
            <a:pPr algn="ctr">
              <a:buFont typeface="Wingdings" pitchFamily="2" charset="2"/>
              <a:buNone/>
            </a:pPr>
            <a:r>
              <a:rPr lang="en-US" sz="2000" b="1" dirty="0" smtClean="0">
                <a:latin typeface="Book Antiqua" pitchFamily="18" charset="0"/>
              </a:rPr>
              <a:t>Based </a:t>
            </a:r>
            <a:r>
              <a:rPr lang="en-US" sz="2000" b="1" dirty="0">
                <a:latin typeface="Book Antiqua" pitchFamily="18" charset="0"/>
              </a:rPr>
              <a:t>on:</a:t>
            </a:r>
          </a:p>
          <a:p>
            <a:pPr algn="ctr"/>
            <a:r>
              <a:rPr lang="en-US" sz="2000" b="1" dirty="0">
                <a:latin typeface="Book Antiqua" pitchFamily="18" charset="0"/>
              </a:rPr>
              <a:t>State Constitutional mandate for sustained yield</a:t>
            </a:r>
          </a:p>
          <a:p>
            <a:pPr algn="ctr"/>
            <a:r>
              <a:rPr lang="en-US" sz="2000" b="1" dirty="0">
                <a:latin typeface="Book Antiqua" pitchFamily="18" charset="0"/>
              </a:rPr>
              <a:t>Historic Effectiveness – 50 year commitment</a:t>
            </a:r>
          </a:p>
          <a:p>
            <a:pPr algn="ctr"/>
            <a:r>
              <a:rPr lang="en-US" sz="2000" b="1" dirty="0">
                <a:latin typeface="Book Antiqua" pitchFamily="18" charset="0"/>
              </a:rPr>
              <a:t>Precautionary Approach</a:t>
            </a:r>
          </a:p>
          <a:p>
            <a:pPr algn="ctr"/>
            <a:r>
              <a:rPr lang="en-US" sz="2000" b="1" dirty="0">
                <a:latin typeface="Book Antiqua" pitchFamily="18" charset="0"/>
              </a:rPr>
              <a:t>Sound Science</a:t>
            </a:r>
          </a:p>
          <a:p>
            <a:pPr algn="ctr"/>
            <a:r>
              <a:rPr lang="en-US" sz="2000" b="1" dirty="0">
                <a:latin typeface="Book Antiqua" pitchFamily="18" charset="0"/>
              </a:rPr>
              <a:t>Transparent Public Process</a:t>
            </a:r>
          </a:p>
          <a:p>
            <a:pPr algn="ctr"/>
            <a:r>
              <a:rPr lang="en-US" sz="2000" b="1" dirty="0">
                <a:latin typeface="Book Antiqua" pitchFamily="18" charset="0"/>
              </a:rPr>
              <a:t>Collaboration</a:t>
            </a:r>
          </a:p>
          <a:p>
            <a:pPr algn="ctr"/>
            <a:r>
              <a:rPr lang="en-US" sz="2000" b="1" dirty="0">
                <a:latin typeface="Book Antiqua" pitchFamily="18" charset="0"/>
              </a:rPr>
              <a:t>Conformance to International Guidelines (i.e. FAO)</a:t>
            </a:r>
          </a:p>
          <a:p>
            <a:pPr algn="ctr"/>
            <a:r>
              <a:rPr lang="en-US" sz="2000" b="1" dirty="0">
                <a:latin typeface="Book Antiqua" pitchFamily="18" charset="0"/>
              </a:rPr>
              <a:t>Outside Recognition</a:t>
            </a:r>
          </a:p>
          <a:p>
            <a:pPr algn="ctr"/>
            <a:r>
              <a:rPr lang="en-US" sz="2000" b="1" dirty="0">
                <a:latin typeface="Book Antiqua" pitchFamily="18" charset="0"/>
              </a:rPr>
              <a:t>Family and Community Sustainability</a:t>
            </a:r>
          </a:p>
        </p:txBody>
      </p:sp>
      <p:pic>
        <p:nvPicPr>
          <p:cNvPr id="7" name="Picture 2" descr="Crab men_v2"/>
          <p:cNvPicPr>
            <a:picLocks noGrp="1" noChangeAspect="1" noChangeArrowheads="1"/>
          </p:cNvPicPr>
          <p:nvPr>
            <p:ph idx="1"/>
          </p:nvPr>
        </p:nvPicPr>
        <p:blipFill>
          <a:blip r:embed="rId3" cstate="print"/>
          <a:srcRect l="36226" t="1878"/>
          <a:stretch>
            <a:fillRect/>
          </a:stretch>
        </p:blipFill>
        <p:spPr bwMode="auto">
          <a:xfrm>
            <a:off x="6172200" y="990600"/>
            <a:ext cx="2493659" cy="5314033"/>
          </a:xfrm>
          <a:prstGeom prst="rect">
            <a:avLst/>
          </a:prstGeom>
          <a:noFill/>
          <a:ln w="57150">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14">
      <a:dk1>
        <a:srgbClr val="008AE8"/>
      </a:dk1>
      <a:lt1>
        <a:srgbClr val="FFFFFF"/>
      </a:lt1>
      <a:dk2>
        <a:srgbClr val="99A1EF"/>
      </a:dk2>
      <a:lt2>
        <a:srgbClr val="CCECFF"/>
      </a:lt2>
      <a:accent1>
        <a:srgbClr val="009999"/>
      </a:accent1>
      <a:accent2>
        <a:srgbClr val="0088E4"/>
      </a:accent2>
      <a:accent3>
        <a:srgbClr val="CACDF6"/>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Book Antiqua" pitchFamily="18"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
      <a:clrScheme name="Ripple 10">
        <a:dk1>
          <a:srgbClr val="008AE8"/>
        </a:dk1>
        <a:lt1>
          <a:srgbClr val="FFFFFF"/>
        </a:lt1>
        <a:dk2>
          <a:srgbClr val="25A7FF"/>
        </a:dk2>
        <a:lt2>
          <a:srgbClr val="CCECFF"/>
        </a:lt2>
        <a:accent1>
          <a:srgbClr val="009999"/>
        </a:accent1>
        <a:accent2>
          <a:srgbClr val="0088E4"/>
        </a:accent2>
        <a:accent3>
          <a:srgbClr val="ACD0FF"/>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11">
        <a:dk1>
          <a:srgbClr val="008AE8"/>
        </a:dk1>
        <a:lt1>
          <a:srgbClr val="FFFFFF"/>
        </a:lt1>
        <a:dk2>
          <a:srgbClr val="2DC7F7"/>
        </a:dk2>
        <a:lt2>
          <a:srgbClr val="CCECFF"/>
        </a:lt2>
        <a:accent1>
          <a:srgbClr val="009999"/>
        </a:accent1>
        <a:accent2>
          <a:srgbClr val="0088E4"/>
        </a:accent2>
        <a:accent3>
          <a:srgbClr val="ADE0FA"/>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12">
        <a:dk1>
          <a:srgbClr val="008AE8"/>
        </a:dk1>
        <a:lt1>
          <a:srgbClr val="FFFFFF"/>
        </a:lt1>
        <a:dk2>
          <a:srgbClr val="4251E2"/>
        </a:dk2>
        <a:lt2>
          <a:srgbClr val="CCECFF"/>
        </a:lt2>
        <a:accent1>
          <a:srgbClr val="009999"/>
        </a:accent1>
        <a:accent2>
          <a:srgbClr val="0088E4"/>
        </a:accent2>
        <a:accent3>
          <a:srgbClr val="B0B3EE"/>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13">
        <a:dk1>
          <a:srgbClr val="008AE8"/>
        </a:dk1>
        <a:lt1>
          <a:srgbClr val="FFFFFF"/>
        </a:lt1>
        <a:dk2>
          <a:srgbClr val="8791ED"/>
        </a:dk2>
        <a:lt2>
          <a:srgbClr val="CCECFF"/>
        </a:lt2>
        <a:accent1>
          <a:srgbClr val="009999"/>
        </a:accent1>
        <a:accent2>
          <a:srgbClr val="0088E4"/>
        </a:accent2>
        <a:accent3>
          <a:srgbClr val="C3C7F4"/>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14">
        <a:dk1>
          <a:srgbClr val="008AE8"/>
        </a:dk1>
        <a:lt1>
          <a:srgbClr val="FFFFFF"/>
        </a:lt1>
        <a:dk2>
          <a:srgbClr val="99A1EF"/>
        </a:dk2>
        <a:lt2>
          <a:srgbClr val="CCECFF"/>
        </a:lt2>
        <a:accent1>
          <a:srgbClr val="009999"/>
        </a:accent1>
        <a:accent2>
          <a:srgbClr val="0088E4"/>
        </a:accent2>
        <a:accent3>
          <a:srgbClr val="CACDF6"/>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TotalTime>
  <Words>1786</Words>
  <Application>Microsoft Office PowerPoint</Application>
  <PresentationFormat>On-screen Show (4:3)</PresentationFormat>
  <Paragraphs>245</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Ripple</vt:lpstr>
      <vt:lpstr>Worksheet</vt:lpstr>
      <vt:lpstr>Alaska Seafood Marketing Institute</vt:lpstr>
      <vt:lpstr>ASMI is….</vt:lpstr>
      <vt:lpstr>Slide 3</vt:lpstr>
      <vt:lpstr>ASMI Funding</vt:lpstr>
      <vt:lpstr>Alaska  A Global Player in Seafood</vt:lpstr>
      <vt:lpstr>Alaska’s seafood industry</vt:lpstr>
      <vt:lpstr>Sustainability</vt:lpstr>
      <vt:lpstr>Sustainability  Not New in Alaska</vt:lpstr>
      <vt:lpstr>Alaska Seafood’s Sustainability</vt:lpstr>
      <vt:lpstr>Slide 10</vt:lpstr>
      <vt:lpstr>Marketplace Situation</vt:lpstr>
      <vt:lpstr>Slide 12</vt:lpstr>
      <vt:lpstr>Consumers and even buyers are challenged by conflicting messages</vt:lpstr>
      <vt:lpstr>Slide 14</vt:lpstr>
      <vt:lpstr>ASMI developing Alaska Sustainability Platform for nearly four years</vt:lpstr>
      <vt:lpstr> Alaska Platform</vt:lpstr>
      <vt:lpstr> 2009 ASMI Board directed staff to evaluate certification alternatives for Alaska Platform</vt:lpstr>
      <vt:lpstr>Customer Advisory Panel</vt:lpstr>
      <vt:lpstr> Selected:  Global Trust Certification Ltd</vt:lpstr>
      <vt:lpstr> Provides Assurance</vt:lpstr>
      <vt:lpstr> ASMI funded certification</vt:lpstr>
      <vt:lpstr>NOT a consumer facing logo scheme</vt:lpstr>
      <vt:lpstr> Bottom Line Upon Completion:</vt:lpstr>
      <vt:lpstr>Slide 24</vt:lpstr>
      <vt:lpstr>Slide 25</vt:lpstr>
      <vt:lpstr>Certification</vt:lpstr>
      <vt:lpstr> Accreditation of Certification</vt:lpstr>
      <vt:lpstr>Alaska Seafood Chain of Custody</vt:lpstr>
      <vt:lpstr>International Norms -CoC</vt:lpstr>
      <vt:lpstr>Certification lesson learned</vt:lpstr>
      <vt:lpstr>Certification lessons learned</vt:lpstr>
      <vt:lpstr>Sustainability…An evolution?</vt:lpstr>
      <vt:lpstr>Slide 33</vt:lpstr>
      <vt:lpstr>Slide 34</vt:lpstr>
      <vt:lpstr>Slide 35</vt:lpstr>
      <vt:lpstr>   Alaska Seafood Marketing Institute</vt:lpstr>
    </vt:vector>
  </TitlesOfParts>
  <Company>ASMI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lcoffee</dc:creator>
  <cp:lastModifiedBy>Ray</cp:lastModifiedBy>
  <cp:revision>80</cp:revision>
  <dcterms:created xsi:type="dcterms:W3CDTF">2009-03-20T21:12:41Z</dcterms:created>
  <dcterms:modified xsi:type="dcterms:W3CDTF">2010-08-02T03:41:47Z</dcterms:modified>
</cp:coreProperties>
</file>