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2884" y="182893"/>
            <a:ext cx="7406816" cy="8102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90745" y="2063653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09033" y="2017929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0" y="21335"/>
                </a:moveTo>
                <a:lnTo>
                  <a:pt x="1219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30370" y="1969159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51706" y="1923435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69996" y="187771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335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91332" y="1828939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9620" y="1783215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24383"/>
                </a:moveTo>
                <a:lnTo>
                  <a:pt x="1219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230957" y="1737493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335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252293" y="1691769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335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270582" y="1642997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24383"/>
                </a:moveTo>
                <a:lnTo>
                  <a:pt x="1219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291918" y="1597273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5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313254" y="155155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21335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331543" y="1502779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0" y="24383"/>
                </a:moveTo>
                <a:lnTo>
                  <a:pt x="1219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352880" y="1457055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5">
                <a:moveTo>
                  <a:pt x="0" y="24383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371169" y="1411331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90">
                <a:moveTo>
                  <a:pt x="0" y="21335"/>
                </a:moveTo>
                <a:lnTo>
                  <a:pt x="1219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392505" y="1365609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21335"/>
                </a:moveTo>
                <a:lnTo>
                  <a:pt x="914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194148" y="3377439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0"/>
                </a:moveTo>
                <a:lnTo>
                  <a:pt x="24384" y="9144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239869" y="3398776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0"/>
                </a:moveTo>
                <a:lnTo>
                  <a:pt x="24384" y="9144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285590" y="3420115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0"/>
                </a:moveTo>
                <a:lnTo>
                  <a:pt x="24384" y="9144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334358" y="3432308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6096"/>
                </a:moveTo>
                <a:lnTo>
                  <a:pt x="0" y="9144"/>
                </a:ln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383128" y="3420115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89" h="6350">
                <a:moveTo>
                  <a:pt x="0" y="6096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428849" y="3404873"/>
            <a:ext cx="24765" cy="6350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6096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477618" y="3389632"/>
            <a:ext cx="24765" cy="6350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6096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526388" y="336219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8"/>
                </a:moveTo>
                <a:lnTo>
                  <a:pt x="18288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559917" y="3322572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0" y="21335"/>
                </a:moveTo>
                <a:lnTo>
                  <a:pt x="18288" y="0"/>
                </a:lnTo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593445" y="328599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8"/>
                </a:moveTo>
                <a:lnTo>
                  <a:pt x="18288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626974" y="3246366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0" y="21335"/>
                </a:moveTo>
                <a:lnTo>
                  <a:pt x="18288" y="0"/>
                </a:lnTo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660502" y="320978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94031" y="3170161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727561" y="3133581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761088" y="3093954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794618" y="3054328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5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828147" y="3017748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5206108" y="6090364"/>
            <a:ext cx="21590" cy="9525"/>
          </a:xfrm>
          <a:custGeom>
            <a:avLst/>
            <a:gdLst/>
            <a:ahLst/>
            <a:cxnLst/>
            <a:rect l="l" t="t" r="r" b="b"/>
            <a:pathLst>
              <a:path w="21589" h="9525">
                <a:moveTo>
                  <a:pt x="0" y="9144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5251829" y="6069026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9144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297551" y="6044641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343271" y="6023303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388992" y="6001966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434713" y="5980628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483482" y="5959290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1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529203" y="5937953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1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574925" y="5916616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1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620646" y="5895277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666367" y="587394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5712089" y="5852603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757809" y="5831264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5803530" y="5809927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0" y="12191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5852299" y="5788590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1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5898021" y="5767252"/>
            <a:ext cx="21590" cy="1270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1"/>
                </a:moveTo>
                <a:lnTo>
                  <a:pt x="21336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5937646" y="5730674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7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5968126" y="569104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7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98607" y="564837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032135" y="560874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062616" y="556911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093097" y="5529491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126626" y="548986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103402" y="342925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152171" y="3423163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3048"/>
                </a:moveTo>
                <a:lnTo>
                  <a:pt x="2743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203989" y="3417067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0" y="3048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255806" y="341401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304575" y="3407921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0" y="3048"/>
                </a:moveTo>
                <a:lnTo>
                  <a:pt x="24384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356392" y="3401824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0" y="3048"/>
                </a:moveTo>
                <a:lnTo>
                  <a:pt x="18288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883" y="182896"/>
            <a:ext cx="7407275" cy="8099425"/>
          </a:xfrm>
          <a:custGeom>
            <a:avLst/>
            <a:gdLst/>
            <a:ahLst/>
            <a:cxnLst/>
            <a:rect l="l" t="t" r="r" b="b"/>
            <a:pathLst>
              <a:path w="7407275" h="8099425">
                <a:moveTo>
                  <a:pt x="0" y="8099145"/>
                </a:moveTo>
                <a:lnTo>
                  <a:pt x="0" y="0"/>
                </a:lnTo>
                <a:lnTo>
                  <a:pt x="7406817" y="0"/>
                </a:lnTo>
                <a:lnTo>
                  <a:pt x="7406817" y="8099145"/>
                </a:lnTo>
                <a:lnTo>
                  <a:pt x="0" y="809914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7858" y="271476"/>
            <a:ext cx="7187565" cy="5017770"/>
            <a:chOff x="307858" y="271476"/>
            <a:chExt cx="7187565" cy="5017770"/>
          </a:xfrm>
        </p:grpSpPr>
        <p:sp>
          <p:nvSpPr>
            <p:cNvPr id="4" name="object 4"/>
            <p:cNvSpPr/>
            <p:nvPr/>
          </p:nvSpPr>
          <p:spPr>
            <a:xfrm>
              <a:off x="307858" y="4752192"/>
              <a:ext cx="167640" cy="109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858" y="4892412"/>
              <a:ext cx="167640" cy="112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858" y="5035678"/>
              <a:ext cx="167640" cy="1127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858" y="5178945"/>
              <a:ext cx="167640" cy="109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4684" y="4752192"/>
              <a:ext cx="167639" cy="109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4684" y="4892412"/>
              <a:ext cx="167639" cy="112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7732" y="5038726"/>
              <a:ext cx="161544" cy="1066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4766" y="271476"/>
              <a:ext cx="3590290" cy="1173480"/>
            </a:xfrm>
            <a:custGeom>
              <a:avLst/>
              <a:gdLst/>
              <a:ahLst/>
              <a:cxnLst/>
              <a:rect l="l" t="t" r="r" b="b"/>
              <a:pathLst>
                <a:path w="3590290" h="1173480">
                  <a:moveTo>
                    <a:pt x="3590277" y="0"/>
                  </a:moveTo>
                  <a:lnTo>
                    <a:pt x="0" y="0"/>
                  </a:lnTo>
                  <a:lnTo>
                    <a:pt x="0" y="1173200"/>
                  </a:lnTo>
                  <a:lnTo>
                    <a:pt x="3590277" y="1173200"/>
                  </a:lnTo>
                  <a:lnTo>
                    <a:pt x="3590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63241" y="405019"/>
              <a:ext cx="2966085" cy="875030"/>
            </a:xfrm>
            <a:custGeom>
              <a:avLst/>
              <a:gdLst/>
              <a:ahLst/>
              <a:cxnLst/>
              <a:rect l="l" t="t" r="r" b="b"/>
              <a:pathLst>
                <a:path w="2966084" h="875030">
                  <a:moveTo>
                    <a:pt x="2965246" y="0"/>
                  </a:moveTo>
                  <a:lnTo>
                    <a:pt x="736" y="0"/>
                  </a:lnTo>
                  <a:lnTo>
                    <a:pt x="0" y="736"/>
                  </a:lnTo>
                  <a:lnTo>
                    <a:pt x="0" y="873925"/>
                  </a:lnTo>
                  <a:lnTo>
                    <a:pt x="736" y="874471"/>
                  </a:lnTo>
                  <a:lnTo>
                    <a:pt x="2965246" y="874471"/>
                  </a:lnTo>
                  <a:lnTo>
                    <a:pt x="2965805" y="873925"/>
                  </a:lnTo>
                  <a:lnTo>
                    <a:pt x="2965805" y="872997"/>
                  </a:lnTo>
                  <a:lnTo>
                    <a:pt x="2946" y="872997"/>
                  </a:lnTo>
                  <a:lnTo>
                    <a:pt x="1473" y="871537"/>
                  </a:lnTo>
                  <a:lnTo>
                    <a:pt x="2946" y="871537"/>
                  </a:lnTo>
                  <a:lnTo>
                    <a:pt x="2946" y="2946"/>
                  </a:lnTo>
                  <a:lnTo>
                    <a:pt x="1473" y="2946"/>
                  </a:lnTo>
                  <a:lnTo>
                    <a:pt x="2946" y="1473"/>
                  </a:lnTo>
                  <a:lnTo>
                    <a:pt x="2965805" y="1473"/>
                  </a:lnTo>
                  <a:lnTo>
                    <a:pt x="2965805" y="736"/>
                  </a:lnTo>
                  <a:lnTo>
                    <a:pt x="2965246" y="0"/>
                  </a:lnTo>
                  <a:close/>
                </a:path>
                <a:path w="2966084" h="875030">
                  <a:moveTo>
                    <a:pt x="2946" y="871537"/>
                  </a:moveTo>
                  <a:lnTo>
                    <a:pt x="1473" y="871537"/>
                  </a:lnTo>
                  <a:lnTo>
                    <a:pt x="2946" y="872997"/>
                  </a:lnTo>
                  <a:lnTo>
                    <a:pt x="2946" y="871537"/>
                  </a:lnTo>
                  <a:close/>
                </a:path>
                <a:path w="2966084" h="875030">
                  <a:moveTo>
                    <a:pt x="2962859" y="871537"/>
                  </a:moveTo>
                  <a:lnTo>
                    <a:pt x="2946" y="871537"/>
                  </a:lnTo>
                  <a:lnTo>
                    <a:pt x="2946" y="872997"/>
                  </a:lnTo>
                  <a:lnTo>
                    <a:pt x="2962859" y="872997"/>
                  </a:lnTo>
                  <a:lnTo>
                    <a:pt x="2962859" y="871537"/>
                  </a:lnTo>
                  <a:close/>
                </a:path>
                <a:path w="2966084" h="875030">
                  <a:moveTo>
                    <a:pt x="2962859" y="1473"/>
                  </a:moveTo>
                  <a:lnTo>
                    <a:pt x="2962859" y="872997"/>
                  </a:lnTo>
                  <a:lnTo>
                    <a:pt x="2964332" y="871537"/>
                  </a:lnTo>
                  <a:lnTo>
                    <a:pt x="2965805" y="871537"/>
                  </a:lnTo>
                  <a:lnTo>
                    <a:pt x="2965805" y="2946"/>
                  </a:lnTo>
                  <a:lnTo>
                    <a:pt x="2964332" y="2946"/>
                  </a:lnTo>
                  <a:lnTo>
                    <a:pt x="2962859" y="1473"/>
                  </a:lnTo>
                  <a:close/>
                </a:path>
                <a:path w="2966084" h="875030">
                  <a:moveTo>
                    <a:pt x="2965805" y="871537"/>
                  </a:moveTo>
                  <a:lnTo>
                    <a:pt x="2964332" y="871537"/>
                  </a:lnTo>
                  <a:lnTo>
                    <a:pt x="2962859" y="872997"/>
                  </a:lnTo>
                  <a:lnTo>
                    <a:pt x="2965805" y="872997"/>
                  </a:lnTo>
                  <a:lnTo>
                    <a:pt x="2965805" y="871537"/>
                  </a:lnTo>
                  <a:close/>
                </a:path>
                <a:path w="2966084" h="875030">
                  <a:moveTo>
                    <a:pt x="2946" y="1473"/>
                  </a:moveTo>
                  <a:lnTo>
                    <a:pt x="1473" y="2946"/>
                  </a:lnTo>
                  <a:lnTo>
                    <a:pt x="2946" y="2946"/>
                  </a:lnTo>
                  <a:lnTo>
                    <a:pt x="2946" y="1473"/>
                  </a:lnTo>
                  <a:close/>
                </a:path>
                <a:path w="2966084" h="875030">
                  <a:moveTo>
                    <a:pt x="2962859" y="1473"/>
                  </a:moveTo>
                  <a:lnTo>
                    <a:pt x="2946" y="1473"/>
                  </a:lnTo>
                  <a:lnTo>
                    <a:pt x="2946" y="2946"/>
                  </a:lnTo>
                  <a:lnTo>
                    <a:pt x="2962859" y="2946"/>
                  </a:lnTo>
                  <a:lnTo>
                    <a:pt x="2962859" y="1473"/>
                  </a:lnTo>
                  <a:close/>
                </a:path>
                <a:path w="2966084" h="875030">
                  <a:moveTo>
                    <a:pt x="2965805" y="1473"/>
                  </a:moveTo>
                  <a:lnTo>
                    <a:pt x="2962859" y="1473"/>
                  </a:lnTo>
                  <a:lnTo>
                    <a:pt x="2964332" y="2946"/>
                  </a:lnTo>
                  <a:lnTo>
                    <a:pt x="2965805" y="2946"/>
                  </a:lnTo>
                  <a:lnTo>
                    <a:pt x="2965805" y="147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3060" y="453218"/>
              <a:ext cx="2621688" cy="8376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0712" y="4757518"/>
            <a:ext cx="80073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1993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1999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2004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2008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7538" y="4710923"/>
            <a:ext cx="800735" cy="4349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50" b="1" spc="5" dirty="0">
                <a:solidFill>
                  <a:srgbClr val="FFFFFF"/>
                </a:solidFill>
                <a:latin typeface="Arial"/>
                <a:cs typeface="Arial"/>
              </a:rPr>
              <a:t>2011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Eelgrass</a:t>
            </a:r>
            <a:r>
              <a:rPr sz="5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2014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550" b="1" spc="15" dirty="0">
                <a:solidFill>
                  <a:srgbClr val="FFFFFF"/>
                </a:solidFill>
                <a:latin typeface="Arial"/>
                <a:cs typeface="Arial"/>
              </a:rPr>
              <a:t>2017 Eelgrass</a:t>
            </a:r>
            <a:r>
              <a:rPr sz="5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9567" y="6483525"/>
            <a:ext cx="5715" cy="5715"/>
            <a:chOff x="289567" y="6483525"/>
            <a:chExt cx="5715" cy="5715"/>
          </a:xfrm>
        </p:grpSpPr>
        <p:sp>
          <p:nvSpPr>
            <p:cNvPr id="17" name="object 17"/>
            <p:cNvSpPr/>
            <p:nvPr/>
          </p:nvSpPr>
          <p:spPr>
            <a:xfrm>
              <a:off x="289567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567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182902" y="6483525"/>
            <a:ext cx="5715" cy="5715"/>
            <a:chOff x="1182902" y="6483525"/>
            <a:chExt cx="5715" cy="5715"/>
          </a:xfrm>
        </p:grpSpPr>
        <p:sp>
          <p:nvSpPr>
            <p:cNvPr id="20" name="object 20"/>
            <p:cNvSpPr/>
            <p:nvPr/>
          </p:nvSpPr>
          <p:spPr>
            <a:xfrm>
              <a:off x="1182902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2902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24055" y="6483525"/>
            <a:ext cx="5715" cy="5715"/>
            <a:chOff x="1624055" y="6483525"/>
            <a:chExt cx="5715" cy="5715"/>
          </a:xfrm>
        </p:grpSpPr>
        <p:sp>
          <p:nvSpPr>
            <p:cNvPr id="23" name="object 23"/>
            <p:cNvSpPr/>
            <p:nvPr/>
          </p:nvSpPr>
          <p:spPr>
            <a:xfrm>
              <a:off x="1624055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4055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65209" y="6483525"/>
            <a:ext cx="5715" cy="5715"/>
            <a:chOff x="2065209" y="6483525"/>
            <a:chExt cx="5715" cy="5715"/>
          </a:xfrm>
        </p:grpSpPr>
        <p:sp>
          <p:nvSpPr>
            <p:cNvPr id="26" name="object 26"/>
            <p:cNvSpPr/>
            <p:nvPr/>
          </p:nvSpPr>
          <p:spPr>
            <a:xfrm>
              <a:off x="2065209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65209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06362" y="6483525"/>
            <a:ext cx="5715" cy="5715"/>
            <a:chOff x="2506362" y="6483525"/>
            <a:chExt cx="5715" cy="5715"/>
          </a:xfrm>
        </p:grpSpPr>
        <p:sp>
          <p:nvSpPr>
            <p:cNvPr id="29" name="object 29"/>
            <p:cNvSpPr/>
            <p:nvPr/>
          </p:nvSpPr>
          <p:spPr>
            <a:xfrm>
              <a:off x="2506362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6362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947516" y="6483525"/>
            <a:ext cx="5715" cy="5715"/>
            <a:chOff x="2947516" y="6483525"/>
            <a:chExt cx="5715" cy="5715"/>
          </a:xfrm>
        </p:grpSpPr>
        <p:sp>
          <p:nvSpPr>
            <p:cNvPr id="32" name="object 32"/>
            <p:cNvSpPr/>
            <p:nvPr/>
          </p:nvSpPr>
          <p:spPr>
            <a:xfrm>
              <a:off x="2947516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47516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388669" y="6483525"/>
            <a:ext cx="5715" cy="5715"/>
            <a:chOff x="3388669" y="6483525"/>
            <a:chExt cx="5715" cy="5715"/>
          </a:xfrm>
        </p:grpSpPr>
        <p:sp>
          <p:nvSpPr>
            <p:cNvPr id="35" name="object 35"/>
            <p:cNvSpPr/>
            <p:nvPr/>
          </p:nvSpPr>
          <p:spPr>
            <a:xfrm>
              <a:off x="3388669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88669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829823" y="6483525"/>
            <a:ext cx="5715" cy="5715"/>
            <a:chOff x="3829823" y="6483525"/>
            <a:chExt cx="5715" cy="5715"/>
          </a:xfrm>
        </p:grpSpPr>
        <p:sp>
          <p:nvSpPr>
            <p:cNvPr id="38" name="object 38"/>
            <p:cNvSpPr/>
            <p:nvPr/>
          </p:nvSpPr>
          <p:spPr>
            <a:xfrm>
              <a:off x="3829823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29823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270975" y="6478013"/>
            <a:ext cx="11430" cy="11430"/>
            <a:chOff x="4270975" y="6478013"/>
            <a:chExt cx="11430" cy="11430"/>
          </a:xfrm>
        </p:grpSpPr>
        <p:sp>
          <p:nvSpPr>
            <p:cNvPr id="41" name="object 41"/>
            <p:cNvSpPr/>
            <p:nvPr/>
          </p:nvSpPr>
          <p:spPr>
            <a:xfrm>
              <a:off x="4270975" y="648352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51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70975" y="648352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76490" y="6478013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511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76490" y="64780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0"/>
                  </a:moveTo>
                  <a:lnTo>
                    <a:pt x="0" y="0"/>
                  </a:lnTo>
                  <a:lnTo>
                    <a:pt x="0" y="5511"/>
                  </a:lnTo>
                  <a:lnTo>
                    <a:pt x="5511" y="5511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289567" y="5419752"/>
          <a:ext cx="3982719" cy="1058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R="9525" algn="ct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i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Eelgrass</a:t>
                      </a:r>
                      <a:r>
                        <a:rPr sz="75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i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Acreage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81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i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Eco-Region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83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North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110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81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North</a:t>
                      </a:r>
                      <a:r>
                        <a:rPr sz="7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Central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117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83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r>
                        <a:rPr sz="7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Central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261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204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234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167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281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697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1251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661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1075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1365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1287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281">
                <a:tc>
                  <a:txBody>
                    <a:bodyPr/>
                    <a:lstStyle/>
                    <a:p>
                      <a:pPr marL="19050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Outside </a:t>
                      </a:r>
                      <a:r>
                        <a:rPr sz="7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Ballast</a:t>
                      </a:r>
                      <a:r>
                        <a:rPr sz="7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226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283">
                <a:tc>
                  <a:txBody>
                    <a:bodyPr/>
                    <a:lstStyle/>
                    <a:p>
                      <a:pPr marR="1333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1091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1633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2083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1315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1830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1955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885"/>
                        </a:lnSpc>
                        <a:spcBef>
                          <a:spcPts val="55"/>
                        </a:spcBef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1692</a:t>
                      </a: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2034080" y="8868331"/>
            <a:ext cx="3653154" cy="8051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3600" b="1" spc="15" dirty="0">
                <a:latin typeface="Times New Roman"/>
                <a:cs typeface="Times New Roman"/>
              </a:rPr>
              <a:t>SAN </a:t>
            </a:r>
            <a:r>
              <a:rPr sz="3600" b="1" spc="20" dirty="0">
                <a:latin typeface="Times New Roman"/>
                <a:cs typeface="Times New Roman"/>
              </a:rPr>
              <a:t>DIEGO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90" dirty="0">
                <a:latin typeface="Times New Roman"/>
                <a:cs typeface="Times New Roman"/>
              </a:rPr>
              <a:t>BAY</a:t>
            </a:r>
            <a:endParaRPr sz="36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150" b="1" dirty="0">
                <a:latin typeface="Times New Roman"/>
                <a:cs typeface="Times New Roman"/>
              </a:rPr>
              <a:t>2017 </a:t>
            </a:r>
            <a:r>
              <a:rPr sz="1150" b="1" spc="5" dirty="0">
                <a:latin typeface="Times New Roman"/>
                <a:cs typeface="Times New Roman"/>
              </a:rPr>
              <a:t>EELGRASS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SURVEY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377497" y="8589915"/>
            <a:ext cx="2393315" cy="48895"/>
            <a:chOff x="2377497" y="8589915"/>
            <a:chExt cx="2393315" cy="48895"/>
          </a:xfrm>
        </p:grpSpPr>
        <p:sp>
          <p:nvSpPr>
            <p:cNvPr id="48" name="object 48"/>
            <p:cNvSpPr/>
            <p:nvPr/>
          </p:nvSpPr>
          <p:spPr>
            <a:xfrm>
              <a:off x="2377497" y="8596011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80" h="36829">
                  <a:moveTo>
                    <a:pt x="118872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18872" y="36575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96371" y="8596011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80" h="36829">
                  <a:moveTo>
                    <a:pt x="0" y="36575"/>
                  </a:moveTo>
                  <a:lnTo>
                    <a:pt x="0" y="0"/>
                  </a:lnTo>
                  <a:lnTo>
                    <a:pt x="118872" y="0"/>
                  </a:lnTo>
                  <a:lnTo>
                    <a:pt x="118872" y="3657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15246" y="8596011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80" h="36829">
                  <a:moveTo>
                    <a:pt x="118872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18872" y="36575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34120" y="8596011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80" h="36829">
                  <a:moveTo>
                    <a:pt x="0" y="36575"/>
                  </a:moveTo>
                  <a:lnTo>
                    <a:pt x="0" y="0"/>
                  </a:lnTo>
                  <a:lnTo>
                    <a:pt x="118872" y="0"/>
                  </a:lnTo>
                  <a:lnTo>
                    <a:pt x="118872" y="3657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996" y="8596011"/>
              <a:ext cx="478790" cy="36830"/>
            </a:xfrm>
            <a:custGeom>
              <a:avLst/>
              <a:gdLst/>
              <a:ahLst/>
              <a:cxnLst/>
              <a:rect l="l" t="t" r="r" b="b"/>
              <a:pathLst>
                <a:path w="478789" h="36829">
                  <a:moveTo>
                    <a:pt x="478548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478548" y="36575"/>
                  </a:lnTo>
                  <a:lnTo>
                    <a:pt x="478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31544" y="8596011"/>
              <a:ext cx="478790" cy="36830"/>
            </a:xfrm>
            <a:custGeom>
              <a:avLst/>
              <a:gdLst/>
              <a:ahLst/>
              <a:cxnLst/>
              <a:rect l="l" t="t" r="r" b="b"/>
              <a:pathLst>
                <a:path w="478789" h="36829">
                  <a:moveTo>
                    <a:pt x="0" y="36575"/>
                  </a:moveTo>
                  <a:lnTo>
                    <a:pt x="0" y="0"/>
                  </a:lnTo>
                  <a:lnTo>
                    <a:pt x="478548" y="0"/>
                  </a:lnTo>
                  <a:lnTo>
                    <a:pt x="478548" y="3657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10091" y="8596011"/>
              <a:ext cx="475615" cy="36830"/>
            </a:xfrm>
            <a:custGeom>
              <a:avLst/>
              <a:gdLst/>
              <a:ahLst/>
              <a:cxnLst/>
              <a:rect l="l" t="t" r="r" b="b"/>
              <a:pathLst>
                <a:path w="475614" h="36829">
                  <a:moveTo>
                    <a:pt x="475500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475500" y="36575"/>
                  </a:lnTo>
                  <a:lnTo>
                    <a:pt x="475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85590" y="8596011"/>
              <a:ext cx="478790" cy="36830"/>
            </a:xfrm>
            <a:custGeom>
              <a:avLst/>
              <a:gdLst/>
              <a:ahLst/>
              <a:cxnLst/>
              <a:rect l="l" t="t" r="r" b="b"/>
              <a:pathLst>
                <a:path w="478789" h="36829">
                  <a:moveTo>
                    <a:pt x="0" y="36575"/>
                  </a:moveTo>
                  <a:lnTo>
                    <a:pt x="0" y="0"/>
                  </a:lnTo>
                  <a:lnTo>
                    <a:pt x="478548" y="0"/>
                  </a:lnTo>
                  <a:lnTo>
                    <a:pt x="478548" y="3657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344983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20483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99030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77578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53077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31625" y="8476621"/>
            <a:ext cx="6667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52252" y="8476621"/>
            <a:ext cx="12763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latin typeface="Arial"/>
                <a:cs typeface="Arial"/>
              </a:rPr>
              <a:t>0</a:t>
            </a:r>
            <a:r>
              <a:rPr sz="550" spc="10" dirty="0">
                <a:latin typeface="Arial"/>
                <a:cs typeface="Arial"/>
              </a:rPr>
              <a:t>.5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368353" y="8708796"/>
            <a:ext cx="3075940" cy="48895"/>
            <a:chOff x="2368353" y="8708796"/>
            <a:chExt cx="3075940" cy="48895"/>
          </a:xfrm>
        </p:grpSpPr>
        <p:sp>
          <p:nvSpPr>
            <p:cNvPr id="64" name="object 64"/>
            <p:cNvSpPr/>
            <p:nvPr/>
          </p:nvSpPr>
          <p:spPr>
            <a:xfrm>
              <a:off x="2368353" y="8714892"/>
              <a:ext cx="192405" cy="36830"/>
            </a:xfrm>
            <a:custGeom>
              <a:avLst/>
              <a:gdLst/>
              <a:ahLst/>
              <a:cxnLst/>
              <a:rect l="l" t="t" r="r" b="b"/>
              <a:pathLst>
                <a:path w="192405" h="36829">
                  <a:moveTo>
                    <a:pt x="192024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192024" y="36576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60380" y="8714892"/>
              <a:ext cx="192405" cy="36830"/>
            </a:xfrm>
            <a:custGeom>
              <a:avLst/>
              <a:gdLst/>
              <a:ahLst/>
              <a:cxnLst/>
              <a:rect l="l" t="t" r="r" b="b"/>
              <a:pathLst>
                <a:path w="192405" h="36829">
                  <a:moveTo>
                    <a:pt x="0" y="36576"/>
                  </a:moveTo>
                  <a:lnTo>
                    <a:pt x="0" y="0"/>
                  </a:lnTo>
                  <a:lnTo>
                    <a:pt x="192024" y="0"/>
                  </a:lnTo>
                  <a:lnTo>
                    <a:pt x="192024" y="36576"/>
                  </a:lnTo>
                  <a:lnTo>
                    <a:pt x="0" y="365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52409" y="8714892"/>
              <a:ext cx="192405" cy="36830"/>
            </a:xfrm>
            <a:custGeom>
              <a:avLst/>
              <a:gdLst/>
              <a:ahLst/>
              <a:cxnLst/>
              <a:rect l="l" t="t" r="r" b="b"/>
              <a:pathLst>
                <a:path w="192405" h="36829">
                  <a:moveTo>
                    <a:pt x="192024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192024" y="36576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44437" y="8714892"/>
              <a:ext cx="192405" cy="36830"/>
            </a:xfrm>
            <a:custGeom>
              <a:avLst/>
              <a:gdLst/>
              <a:ahLst/>
              <a:cxnLst/>
              <a:rect l="l" t="t" r="r" b="b"/>
              <a:pathLst>
                <a:path w="192405" h="36829">
                  <a:moveTo>
                    <a:pt x="0" y="36576"/>
                  </a:moveTo>
                  <a:lnTo>
                    <a:pt x="0" y="0"/>
                  </a:lnTo>
                  <a:lnTo>
                    <a:pt x="192024" y="0"/>
                  </a:lnTo>
                  <a:lnTo>
                    <a:pt x="192024" y="36576"/>
                  </a:lnTo>
                  <a:lnTo>
                    <a:pt x="0" y="365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36466" y="8714892"/>
              <a:ext cx="771525" cy="36830"/>
            </a:xfrm>
            <a:custGeom>
              <a:avLst/>
              <a:gdLst/>
              <a:ahLst/>
              <a:cxnLst/>
              <a:rect l="l" t="t" r="r" b="b"/>
              <a:pathLst>
                <a:path w="771525" h="36829">
                  <a:moveTo>
                    <a:pt x="771156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771156" y="36576"/>
                  </a:lnTo>
                  <a:lnTo>
                    <a:pt x="771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07628" y="8714892"/>
              <a:ext cx="768350" cy="36830"/>
            </a:xfrm>
            <a:custGeom>
              <a:avLst/>
              <a:gdLst/>
              <a:ahLst/>
              <a:cxnLst/>
              <a:rect l="l" t="t" r="r" b="b"/>
              <a:pathLst>
                <a:path w="768350" h="36829">
                  <a:moveTo>
                    <a:pt x="0" y="36576"/>
                  </a:moveTo>
                  <a:lnTo>
                    <a:pt x="0" y="0"/>
                  </a:lnTo>
                  <a:lnTo>
                    <a:pt x="768108" y="0"/>
                  </a:lnTo>
                  <a:lnTo>
                    <a:pt x="768108" y="36576"/>
                  </a:lnTo>
                  <a:lnTo>
                    <a:pt x="0" y="365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75743" y="8714892"/>
              <a:ext cx="768350" cy="36830"/>
            </a:xfrm>
            <a:custGeom>
              <a:avLst/>
              <a:gdLst/>
              <a:ahLst/>
              <a:cxnLst/>
              <a:rect l="l" t="t" r="r" b="b"/>
              <a:pathLst>
                <a:path w="768350" h="36829">
                  <a:moveTo>
                    <a:pt x="768108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768108" y="36576"/>
                  </a:lnTo>
                  <a:lnTo>
                    <a:pt x="768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335839" y="8750128"/>
            <a:ext cx="314198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5760" algn="l"/>
                <a:tab pos="780415" algn="l"/>
                <a:tab pos="1551305" algn="l"/>
                <a:tab pos="2319655" algn="l"/>
                <a:tab pos="3088005" algn="l"/>
              </a:tabLst>
            </a:pPr>
            <a:r>
              <a:rPr sz="550" spc="10" dirty="0">
                <a:latin typeface="Arial"/>
                <a:cs typeface="Arial"/>
              </a:rPr>
              <a:t>0	</a:t>
            </a:r>
            <a:r>
              <a:rPr sz="550" dirty="0">
                <a:latin typeface="Arial"/>
                <a:cs typeface="Arial"/>
              </a:rPr>
              <a:t>0</a:t>
            </a:r>
            <a:r>
              <a:rPr sz="550" spc="10" dirty="0">
                <a:latin typeface="Arial"/>
                <a:cs typeface="Arial"/>
              </a:rPr>
              <a:t>.5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10" dirty="0">
                <a:latin typeface="Arial"/>
                <a:cs typeface="Arial"/>
              </a:rPr>
              <a:t>1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10" dirty="0">
                <a:latin typeface="Arial"/>
                <a:cs typeface="Arial"/>
              </a:rPr>
              <a:t>2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10" dirty="0">
                <a:latin typeface="Arial"/>
                <a:cs typeface="Arial"/>
              </a:rPr>
              <a:t>3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69726" y="8515638"/>
            <a:ext cx="876300" cy="2635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550" spc="10" dirty="0">
                <a:latin typeface="Arial"/>
                <a:cs typeface="Arial"/>
              </a:rPr>
              <a:t>Kilometers</a:t>
            </a:r>
            <a:endParaRPr sz="550">
              <a:latin typeface="Arial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275"/>
              </a:spcBef>
            </a:pPr>
            <a:r>
              <a:rPr sz="550" spc="20" dirty="0">
                <a:latin typeface="Arial"/>
                <a:cs typeface="Arial"/>
              </a:rPr>
              <a:t>M</a:t>
            </a:r>
            <a:r>
              <a:rPr sz="550" spc="-5" dirty="0">
                <a:latin typeface="Arial"/>
                <a:cs typeface="Arial"/>
              </a:rPr>
              <a:t>il</a:t>
            </a:r>
            <a:r>
              <a:rPr sz="550" spc="25" dirty="0">
                <a:latin typeface="Arial"/>
                <a:cs typeface="Arial"/>
              </a:rPr>
              <a:t>e</a:t>
            </a:r>
            <a:r>
              <a:rPr sz="550" spc="10" dirty="0"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736472" y="8660021"/>
            <a:ext cx="1905045" cy="1069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2345" y="9431224"/>
            <a:ext cx="1063777" cy="237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980" y="8510658"/>
            <a:ext cx="865652" cy="8626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58578" y="6552803"/>
            <a:ext cx="4635500" cy="381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Notes: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40"/>
              </a:lnSpc>
              <a:spcBef>
                <a:spcPts val="2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1)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Surveys conducted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by Merkel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Associates, Inc.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cooperation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with Naval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Facilities Engineering 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Command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Southwest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(NAVFAC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SW) Natural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Resources and the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Port of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sz="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Diego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58578" y="7019246"/>
            <a:ext cx="4638675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14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2)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This survey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 for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planning and resource management purposes only and not intended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substitute 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site specific/project level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surveys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8578" y="7369809"/>
            <a:ext cx="4635500" cy="381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630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3) Any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this information should include the following citation: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Naval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Facilities Engineering 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Command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Southwest, Port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of San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Diego, 2017.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San Diego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Bay 2017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Eelgrass 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Survey.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Prepared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Merkel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Associates,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8578" y="7839270"/>
            <a:ext cx="4641850" cy="2622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6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4)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regarding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survey methods, data acquisition, and analysis can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be directed to: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Keith 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Merkel,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Merkel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Associates, Inc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(kmerkel@merkelinc.com)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95240" y="4239549"/>
            <a:ext cx="656590" cy="331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83820">
              <a:lnSpc>
                <a:spcPct val="107400"/>
              </a:lnSpc>
              <a:spcBef>
                <a:spcPts val="50"/>
              </a:spcBef>
            </a:pP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OUTSIDE  BALLAST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PT.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63037" y="1581491"/>
            <a:ext cx="1590675" cy="758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1103630" marR="5080">
              <a:lnSpc>
                <a:spcPct val="107400"/>
              </a:lnSpc>
              <a:spcBef>
                <a:spcPts val="5"/>
              </a:spcBef>
            </a:pP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NORTH  C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95283" y="4090185"/>
            <a:ext cx="499109" cy="331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50"/>
              </a:spcBef>
            </a:pP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SOUTH  C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458590" y="5626493"/>
            <a:ext cx="3943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29219" y="364574"/>
            <a:ext cx="111760" cy="949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latin typeface="Arial"/>
                <a:cs typeface="Arial"/>
              </a:rPr>
              <a:t>20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00" b="1" spc="15" dirty="0">
                <a:latin typeface="Arial"/>
                <a:cs typeface="Arial"/>
              </a:rPr>
              <a:t>18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16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14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00" b="1" spc="15" dirty="0">
                <a:latin typeface="Arial"/>
                <a:cs typeface="Arial"/>
              </a:rPr>
              <a:t>12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10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8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6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30"/>
              </a:spcBef>
            </a:pPr>
            <a:r>
              <a:rPr sz="300" b="1" spc="15" dirty="0">
                <a:latin typeface="Arial"/>
                <a:cs typeface="Arial"/>
              </a:rPr>
              <a:t>4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2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25"/>
              </a:spcBef>
            </a:pPr>
            <a:r>
              <a:rPr sz="300" b="1" spc="15" dirty="0">
                <a:latin typeface="Arial"/>
                <a:cs typeface="Arial"/>
              </a:rPr>
              <a:t>0</a:t>
            </a:r>
            <a:r>
              <a:rPr sz="300" b="1" spc="35" dirty="0">
                <a:latin typeface="Arial"/>
                <a:cs typeface="Arial"/>
              </a:rPr>
              <a:t>%</a:t>
            </a:r>
            <a:endParaRPr sz="3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184157" y="1287385"/>
            <a:ext cx="8763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0" dirty="0">
                <a:latin typeface="Arial"/>
                <a:cs typeface="Arial"/>
              </a:rPr>
              <a:t>-</a:t>
            </a:r>
            <a:r>
              <a:rPr sz="300" b="1" spc="15" dirty="0">
                <a:latin typeface="Arial"/>
                <a:cs typeface="Arial"/>
              </a:rPr>
              <a:t>2</a:t>
            </a:r>
            <a:r>
              <a:rPr sz="300" b="1" spc="2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91561" y="1287385"/>
            <a:ext cx="8763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0" dirty="0">
                <a:latin typeface="Arial"/>
                <a:cs typeface="Arial"/>
              </a:rPr>
              <a:t>-</a:t>
            </a:r>
            <a:r>
              <a:rPr sz="300" b="1" spc="15" dirty="0">
                <a:latin typeface="Arial"/>
                <a:cs typeface="Arial"/>
              </a:rPr>
              <a:t>1</a:t>
            </a:r>
            <a:r>
              <a:rPr sz="300" b="1" spc="20" dirty="0"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98963" y="1287385"/>
            <a:ext cx="8763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0" dirty="0">
                <a:latin typeface="Arial"/>
                <a:cs typeface="Arial"/>
              </a:rPr>
              <a:t>-</a:t>
            </a:r>
            <a:r>
              <a:rPr sz="300" b="1" spc="15" dirty="0">
                <a:latin typeface="Arial"/>
                <a:cs typeface="Arial"/>
              </a:rPr>
              <a:t>1</a:t>
            </a:r>
            <a:r>
              <a:rPr sz="300" b="1" spc="2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418316" y="1287385"/>
            <a:ext cx="6413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latin typeface="Arial"/>
                <a:cs typeface="Arial"/>
              </a:rPr>
              <a:t>-5</a:t>
            </a:r>
            <a:endParaRPr sz="3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32873" y="1287385"/>
            <a:ext cx="4953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2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40274" y="1287385"/>
            <a:ext cx="4953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20" dirty="0"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45745" y="595433"/>
            <a:ext cx="73660" cy="5372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b="1" spc="15" dirty="0">
                <a:latin typeface="Arial"/>
                <a:cs typeface="Arial"/>
              </a:rPr>
              <a:t>Percent of </a:t>
            </a:r>
            <a:r>
              <a:rPr sz="300" b="1" spc="10" dirty="0">
                <a:latin typeface="Arial"/>
                <a:cs typeface="Arial"/>
              </a:rPr>
              <a:t>Total</a:t>
            </a:r>
            <a:r>
              <a:rPr sz="300" b="1" spc="-50" dirty="0">
                <a:latin typeface="Arial"/>
                <a:cs typeface="Arial"/>
              </a:rPr>
              <a:t> </a:t>
            </a:r>
            <a:r>
              <a:rPr sz="300" b="1" spc="15" dirty="0">
                <a:latin typeface="Arial"/>
                <a:cs typeface="Arial"/>
              </a:rPr>
              <a:t>Eelgrass</a:t>
            </a:r>
            <a:endParaRPr sz="3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08153" y="1340288"/>
            <a:ext cx="28130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15" dirty="0">
                <a:latin typeface="Arial"/>
                <a:cs typeface="Arial"/>
              </a:rPr>
              <a:t>Feet</a:t>
            </a:r>
            <a:r>
              <a:rPr sz="300" b="1" spc="-25" dirty="0">
                <a:latin typeface="Arial"/>
                <a:cs typeface="Arial"/>
              </a:rPr>
              <a:t> </a:t>
            </a:r>
            <a:r>
              <a:rPr sz="300" b="1" spc="15" dirty="0">
                <a:latin typeface="Arial"/>
                <a:cs typeface="Arial"/>
              </a:rPr>
              <a:t>(MLLW)</a:t>
            </a:r>
            <a:endParaRPr sz="3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29331" y="289168"/>
            <a:ext cx="75311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latin typeface="Arial"/>
                <a:cs typeface="Arial"/>
              </a:rPr>
              <a:t>Eelgrass Depth</a:t>
            </a:r>
            <a:r>
              <a:rPr sz="400" b="1" spc="-50" dirty="0">
                <a:latin typeface="Arial"/>
                <a:cs typeface="Arial"/>
              </a:rPr>
              <a:t> </a:t>
            </a:r>
            <a:r>
              <a:rPr sz="400" b="1" spc="15" dirty="0">
                <a:latin typeface="Arial"/>
                <a:cs typeface="Arial"/>
              </a:rPr>
              <a:t>Distribution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904302" y="271012"/>
            <a:ext cx="3591560" cy="1174750"/>
            <a:chOff x="3904302" y="271012"/>
            <a:chExt cx="3591560" cy="1174750"/>
          </a:xfrm>
        </p:grpSpPr>
        <p:sp>
          <p:nvSpPr>
            <p:cNvPr id="96" name="object 96"/>
            <p:cNvSpPr/>
            <p:nvPr/>
          </p:nvSpPr>
          <p:spPr>
            <a:xfrm>
              <a:off x="3904386" y="271487"/>
              <a:ext cx="3591560" cy="1173480"/>
            </a:xfrm>
            <a:custGeom>
              <a:avLst/>
              <a:gdLst/>
              <a:ahLst/>
              <a:cxnLst/>
              <a:rect l="l" t="t" r="r" b="b"/>
              <a:pathLst>
                <a:path w="3591559" h="1173480">
                  <a:moveTo>
                    <a:pt x="3591014" y="0"/>
                  </a:moveTo>
                  <a:lnTo>
                    <a:pt x="3590277" y="0"/>
                  </a:lnTo>
                  <a:lnTo>
                    <a:pt x="736" y="0"/>
                  </a:lnTo>
                  <a:lnTo>
                    <a:pt x="0" y="0"/>
                  </a:lnTo>
                  <a:lnTo>
                    <a:pt x="0" y="1172210"/>
                  </a:lnTo>
                  <a:lnTo>
                    <a:pt x="0" y="1173480"/>
                  </a:lnTo>
                  <a:lnTo>
                    <a:pt x="368" y="1173480"/>
                  </a:lnTo>
                  <a:lnTo>
                    <a:pt x="368" y="1172832"/>
                  </a:lnTo>
                  <a:lnTo>
                    <a:pt x="368" y="1172210"/>
                  </a:lnTo>
                  <a:lnTo>
                    <a:pt x="736" y="1172210"/>
                  </a:lnTo>
                  <a:lnTo>
                    <a:pt x="736" y="368"/>
                  </a:lnTo>
                  <a:lnTo>
                    <a:pt x="3590277" y="368"/>
                  </a:lnTo>
                  <a:lnTo>
                    <a:pt x="3590277" y="1172210"/>
                  </a:lnTo>
                  <a:lnTo>
                    <a:pt x="3590277" y="1172832"/>
                  </a:lnTo>
                  <a:lnTo>
                    <a:pt x="736" y="1172832"/>
                  </a:lnTo>
                  <a:lnTo>
                    <a:pt x="368" y="1172832"/>
                  </a:lnTo>
                  <a:lnTo>
                    <a:pt x="736" y="1173200"/>
                  </a:lnTo>
                  <a:lnTo>
                    <a:pt x="3590277" y="1173200"/>
                  </a:lnTo>
                  <a:lnTo>
                    <a:pt x="3590277" y="1173480"/>
                  </a:lnTo>
                  <a:lnTo>
                    <a:pt x="3590645" y="1173480"/>
                  </a:lnTo>
                  <a:lnTo>
                    <a:pt x="3590645" y="1173200"/>
                  </a:lnTo>
                  <a:lnTo>
                    <a:pt x="3591014" y="1173200"/>
                  </a:lnTo>
                  <a:lnTo>
                    <a:pt x="3591014" y="1172832"/>
                  </a:lnTo>
                  <a:lnTo>
                    <a:pt x="3590645" y="1172832"/>
                  </a:lnTo>
                  <a:lnTo>
                    <a:pt x="3590645" y="1172210"/>
                  </a:lnTo>
                  <a:lnTo>
                    <a:pt x="3591014" y="1172210"/>
                  </a:lnTo>
                  <a:lnTo>
                    <a:pt x="3591014" y="368"/>
                  </a:lnTo>
                  <a:lnTo>
                    <a:pt x="3591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904398" y="271108"/>
              <a:ext cx="3591560" cy="1174115"/>
            </a:xfrm>
            <a:custGeom>
              <a:avLst/>
              <a:gdLst/>
              <a:ahLst/>
              <a:cxnLst/>
              <a:rect l="l" t="t" r="r" b="b"/>
              <a:pathLst>
                <a:path w="3591559" h="1174115">
                  <a:moveTo>
                    <a:pt x="0" y="368"/>
                  </a:moveTo>
                  <a:lnTo>
                    <a:pt x="0" y="190"/>
                  </a:lnTo>
                  <a:lnTo>
                    <a:pt x="177" y="0"/>
                  </a:lnTo>
                  <a:lnTo>
                    <a:pt x="368" y="0"/>
                  </a:lnTo>
                  <a:lnTo>
                    <a:pt x="3590645" y="0"/>
                  </a:lnTo>
                  <a:lnTo>
                    <a:pt x="3591013" y="0"/>
                  </a:lnTo>
                  <a:lnTo>
                    <a:pt x="3591013" y="190"/>
                  </a:lnTo>
                  <a:lnTo>
                    <a:pt x="3591013" y="368"/>
                  </a:lnTo>
                  <a:lnTo>
                    <a:pt x="3591013" y="1173568"/>
                  </a:lnTo>
                  <a:lnTo>
                    <a:pt x="3591013" y="1173937"/>
                  </a:lnTo>
                  <a:lnTo>
                    <a:pt x="3590645" y="1173937"/>
                  </a:lnTo>
                  <a:lnTo>
                    <a:pt x="368" y="1173937"/>
                  </a:lnTo>
                  <a:lnTo>
                    <a:pt x="177" y="1173937"/>
                  </a:lnTo>
                  <a:lnTo>
                    <a:pt x="0" y="1173937"/>
                  </a:lnTo>
                  <a:lnTo>
                    <a:pt x="0" y="1173568"/>
                  </a:lnTo>
                  <a:lnTo>
                    <a:pt x="0" y="368"/>
                  </a:lnTo>
                  <a:close/>
                </a:path>
                <a:path w="3591559" h="1174115">
                  <a:moveTo>
                    <a:pt x="736" y="1173568"/>
                  </a:moveTo>
                  <a:lnTo>
                    <a:pt x="368" y="1173200"/>
                  </a:lnTo>
                  <a:lnTo>
                    <a:pt x="3590645" y="1173200"/>
                  </a:lnTo>
                  <a:lnTo>
                    <a:pt x="3590277" y="1173568"/>
                  </a:lnTo>
                  <a:lnTo>
                    <a:pt x="3590277" y="368"/>
                  </a:lnTo>
                  <a:lnTo>
                    <a:pt x="3590645" y="736"/>
                  </a:lnTo>
                  <a:lnTo>
                    <a:pt x="368" y="736"/>
                  </a:lnTo>
                  <a:lnTo>
                    <a:pt x="736" y="368"/>
                  </a:lnTo>
                  <a:lnTo>
                    <a:pt x="736" y="11735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292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- 14-075-16 2017 SDBay Eelgrass SurveyV2-final edits.doc</dc:title>
  <dc:creator>KRogers</dc:creator>
  <cp:lastModifiedBy>Eileen Maher</cp:lastModifiedBy>
  <cp:revision>1</cp:revision>
  <dcterms:created xsi:type="dcterms:W3CDTF">2020-09-16T21:50:20Z</dcterms:created>
  <dcterms:modified xsi:type="dcterms:W3CDTF">2020-09-16T21:51:48Z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2020-09-16T00:00:00Z</vt:filetime>
  </property>
</Properties>
</file>